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15.jpg" ContentType="image/jpg"/>
  <Override PartName="/ppt/media/image16.jpg" ContentType="image/jpg"/>
  <Override PartName="/ppt/media/image17.jpg" ContentType="image/jpg"/>
  <Override PartName="/ppt/media/image18.jpg" ContentType="image/jpg"/>
  <Override PartName="/ppt/media/image19.jpg" ContentType="image/jpg"/>
  <Override PartName="/ppt/media/image20.jpg" ContentType="image/jpg"/>
  <Override PartName="/ppt/media/image27.jpg" ContentType="image/jpg"/>
  <Override PartName="/ppt/media/image28.jpg" ContentType="image/jpg"/>
  <Override PartName="/ppt/media/image29.jpg" ContentType="image/jpg"/>
  <Override PartName="/ppt/media/image30.jpg" ContentType="image/jpg"/>
  <Override PartName="/ppt/media/image31.jpg" ContentType="image/jpg"/>
  <Override PartName="/ppt/media/image32.jpg" ContentType="image/jpg"/>
  <Override PartName="/ppt/media/image33.jpg" ContentType="image/jpg"/>
  <Override PartName="/ppt/media/image34.jpg" ContentType="image/jpg"/>
  <Override PartName="/ppt/theme/themeOverride1.xml" ContentType="application/vnd.openxmlformats-officedocument.themeOverride+xml"/>
  <Override PartName="/ppt/media/image44.jpg" ContentType="image/jpg"/>
  <Override PartName="/ppt/media/image45.jpg" ContentType="image/jpg"/>
  <Override PartName="/ppt/media/image46.jpg" ContentType="image/jpg"/>
  <Override PartName="/ppt/media/image47.jpg" ContentType="image/jpg"/>
  <Override PartName="/ppt/media/image49.jpg" ContentType="image/jp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65.jpg" ContentType="image/jpg"/>
  <Override PartName="/ppt/media/image66.jpg" ContentType="image/jpg"/>
  <Override PartName="/ppt/media/image67.jpg" ContentType="image/jpg"/>
  <Override PartName="/ppt/media/image68.jpg" ContentType="image/jpg"/>
  <Override PartName="/ppt/media/image69.jpg" ContentType="image/jpg"/>
  <Override PartName="/ppt/media/image70.jpg" ContentType="image/jpg"/>
  <Override PartName="/ppt/media/image72.jpg" ContentType="image/jpg"/>
  <Override PartName="/ppt/notesSlides/notesSlide4.xml" ContentType="application/vnd.openxmlformats-officedocument.presentationml.notesSlide+xml"/>
  <Override PartName="/ppt/media/image82.jpg" ContentType="image/jpg"/>
  <Override PartName="/ppt/media/image83.jpg" ContentType="image/jpg"/>
  <Override PartName="/ppt/media/image84.jpg" ContentType="image/jpg"/>
  <Override PartName="/ppt/notesSlides/notesSlide5.xml" ContentType="application/vnd.openxmlformats-officedocument.presentationml.notesSlide+xml"/>
  <Override PartName="/ppt/media/image93.jpg" ContentType="image/jpg"/>
  <Override PartName="/ppt/media/image94.jpg" ContentType="image/jpg"/>
  <Override PartName="/ppt/media/image95.jpg" ContentType="image/jpg"/>
  <Override PartName="/ppt/media/image96.jpg" ContentType="image/jpg"/>
  <Override PartName="/ppt/media/image97.jpg" ContentType="image/jpg"/>
  <Override PartName="/ppt/media/image98.jpg" ContentType="image/jpg"/>
  <Override PartName="/ppt/media/image99.jpg" ContentType="image/jpg"/>
  <Override PartName="/ppt/media/image100.jpg" ContentType="image/jpg"/>
  <Override PartName="/ppt/media/image101.jpg" ContentType="image/jpg"/>
  <Override PartName="/ppt/media/image103.jpg" ContentType="image/jpg"/>
  <Override PartName="/ppt/media/image104.jpg" ContentType="image/jpg"/>
  <Override PartName="/ppt/media/image106.jpg" ContentType="image/jpg"/>
  <Override PartName="/ppt/media/image108.jpg" ContentType="image/jpg"/>
  <Override PartName="/ppt/media/image114.jpg" ContentType="image/jpg"/>
  <Override PartName="/ppt/media/image115.jpg" ContentType="image/jpg"/>
  <Override PartName="/ppt/media/image116.jpg" ContentType="image/jpg"/>
  <Override PartName="/ppt/media/image117.jpg" ContentType="image/jpg"/>
  <Override PartName="/ppt/media/image118.jpg" ContentType="image/jpg"/>
  <Override PartName="/ppt/media/image119.jpg" ContentType="image/jpg"/>
  <Override PartName="/ppt/media/image120.jpg" ContentType="image/jpg"/>
  <Override PartName="/ppt/media/image124.jpg" ContentType="image/jpg"/>
  <Override PartName="/ppt/media/image125.jpg" ContentType="image/jpg"/>
  <Override PartName="/ppt/media/image127.jpg" ContentType="image/jpg"/>
  <Override PartName="/ppt/media/image129.jpg" ContentType="image/jpg"/>
  <Override PartName="/ppt/media/image130.jpg" ContentType="image/jpg"/>
  <Override PartName="/ppt/media/image131.jpg" ContentType="image/jpg"/>
  <Override PartName="/ppt/media/image132.jpg" ContentType="image/jpg"/>
  <Override PartName="/ppt/media/image134.jpg" ContentType="image/jpg"/>
  <Override PartName="/ppt/media/image135.jpg" ContentType="image/jpg"/>
  <Override PartName="/ppt/media/image136.jpg" ContentType="image/jpg"/>
  <Override PartName="/ppt/media/image137.jpg" ContentType="image/jpg"/>
  <Override PartName="/ppt/media/image139.jpg" ContentType="image/jpg"/>
  <Override PartName="/ppt/media/image142.jpg" ContentType="image/jpg"/>
  <Override PartName="/ppt/media/image148.jpg" ContentType="image/jpg"/>
  <Override PartName="/ppt/media/image150.jpg" ContentType="image/jpg"/>
  <Override PartName="/ppt/media/image152.jpg" ContentType="image/jpg"/>
  <Override PartName="/ppt/media/image153.jpg" ContentType="image/jpg"/>
  <Override PartName="/ppt/media/image154.jpg" ContentType="image/jpg"/>
  <Override PartName="/ppt/media/image155.jpg" ContentType="image/jpg"/>
  <Override PartName="/ppt/media/image156.jpg" ContentType="image/jpg"/>
  <Override PartName="/ppt/media/image158.jpg" ContentType="image/jpg"/>
  <Override PartName="/ppt/media/image160.jpg" ContentType="image/jpg"/>
  <Override PartName="/ppt/media/image161.jpg" ContentType="image/jpg"/>
  <Override PartName="/ppt/media/image162.jpg" ContentType="image/jpg"/>
  <Override PartName="/ppt/media/image163.jpg" ContentType="image/jpg"/>
  <Override PartName="/ppt/media/image166.jpg" ContentType="image/jpg"/>
  <Override PartName="/ppt/media/image167.jpg" ContentType="image/jpg"/>
  <Override PartName="/ppt/media/image169.jpg" ContentType="image/jpg"/>
  <Override PartName="/ppt/media/image170.jpg" ContentType="image/jpg"/>
  <Override PartName="/ppt/media/image171.jpg" ContentType="image/jpg"/>
  <Override PartName="/ppt/media/image172.jpg" ContentType="image/jpg"/>
  <Override PartName="/ppt/media/image173.jpg" ContentType="image/jpg"/>
  <Override PartName="/ppt/media/image174.jpg" ContentType="image/jpg"/>
  <Override PartName="/ppt/media/image184.jpg" ContentType="image/jpg"/>
  <Override PartName="/ppt/media/image188.jpg" ContentType="image/jp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sldIdLst>
    <p:sldId id="32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317" r:id="rId12"/>
    <p:sldId id="269" r:id="rId13"/>
    <p:sldId id="270" r:id="rId14"/>
    <p:sldId id="271" r:id="rId15"/>
    <p:sldId id="272" r:id="rId16"/>
    <p:sldId id="273" r:id="rId17"/>
    <p:sldId id="318" r:id="rId18"/>
    <p:sldId id="319" r:id="rId19"/>
    <p:sldId id="320" r:id="rId20"/>
    <p:sldId id="321" r:id="rId21"/>
    <p:sldId id="322" r:id="rId22"/>
    <p:sldId id="323" r:id="rId23"/>
    <p:sldId id="328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324" r:id="rId33"/>
    <p:sldId id="290" r:id="rId34"/>
    <p:sldId id="291" r:id="rId35"/>
    <p:sldId id="292" r:id="rId36"/>
    <p:sldId id="327" r:id="rId37"/>
    <p:sldId id="329" r:id="rId38"/>
    <p:sldId id="295" r:id="rId39"/>
    <p:sldId id="296" r:id="rId40"/>
    <p:sldId id="297" r:id="rId41"/>
    <p:sldId id="325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268" r:id="rId60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4A7D0"/>
    <a:srgbClr val="587CCC"/>
    <a:srgbClr val="6D99B7"/>
    <a:srgbClr val="4F78D5"/>
    <a:srgbClr val="6CDAF4"/>
    <a:srgbClr val="00FFCC"/>
    <a:srgbClr val="8CA7E4"/>
    <a:srgbClr val="6AE4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284" y="-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4CAC5A-D520-4102-8774-6FD70BFC7EA7}" type="datetimeFigureOut">
              <a:rPr lang="en-US" smtClean="0"/>
              <a:t>6/30/2016</a:t>
            </a:fld>
            <a:endParaRPr lang="en-US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AB77CE-7240-44CB-B8AC-56CA777C3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987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3F5567-5B3B-4415-8412-9C0158FF31ED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2712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335F86-5E03-7540-8365-78242C08492A}" type="slidenum">
              <a:rPr lang="en-GB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335F86-5E03-7540-8365-78242C08492A}" type="slidenum">
              <a:rPr lang="en-GB"/>
              <a:pPr>
                <a:defRPr/>
              </a:pPr>
              <a:t>22</a:t>
            </a:fld>
            <a:endParaRPr lang="en-GB" dirty="0"/>
          </a:p>
        </p:txBody>
      </p:sp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AB77CE-7240-44CB-B8AC-56CA777C3E56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3436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663959-9B24-4A8B-B1FF-176944F934F7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2173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1.bin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2.bin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3.bin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4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6/30/2016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and two Imag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tshållare för bild 10"/>
          <p:cNvSpPr>
            <a:spLocks noGrp="1"/>
          </p:cNvSpPr>
          <p:nvPr>
            <p:ph type="pic" sz="quarter" idx="13"/>
          </p:nvPr>
        </p:nvSpPr>
        <p:spPr>
          <a:xfrm>
            <a:off x="0" y="5183436"/>
            <a:ext cx="4572000" cy="1674564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endParaRPr lang="sv-SE" dirty="0"/>
          </a:p>
        </p:txBody>
      </p:sp>
      <p:sp>
        <p:nvSpPr>
          <p:cNvPr id="11" name="Platshållare för bild 10"/>
          <p:cNvSpPr>
            <a:spLocks noGrp="1"/>
          </p:cNvSpPr>
          <p:nvPr>
            <p:ph type="pic" sz="quarter" idx="14"/>
          </p:nvPr>
        </p:nvSpPr>
        <p:spPr>
          <a:xfrm>
            <a:off x="4572000" y="5183436"/>
            <a:ext cx="4572000" cy="1674564"/>
          </a:xfr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52438" y="1490664"/>
            <a:ext cx="8245475" cy="347243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7" name="Logotype"/>
          <p:cNvPicPr>
            <a:picLocks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202" y="6138002"/>
            <a:ext cx="788400" cy="5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587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tshållare för bild 11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  <a:blipFill>
            <a:blip r:embed="rId2"/>
            <a:srcRect/>
            <a:stretch>
              <a:fillRect l="-6217" r="-6217"/>
            </a:stretch>
          </a:blipFill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sv-SE" dirty="0" err="1" smtClean="0"/>
              <a:t>Click</a:t>
            </a:r>
            <a:r>
              <a:rPr lang="sv-SE" dirty="0" smtClean="0"/>
              <a:t> </a:t>
            </a:r>
            <a:r>
              <a:rPr lang="sv-SE" dirty="0" err="1" smtClean="0"/>
              <a:t>icon</a:t>
            </a:r>
            <a:r>
              <a:rPr lang="sv-SE" dirty="0" smtClean="0"/>
              <a:t> – </a:t>
            </a:r>
            <a:r>
              <a:rPr lang="sv-SE" dirty="0" err="1" smtClean="0"/>
              <a:t>change</a:t>
            </a:r>
            <a:r>
              <a:rPr lang="sv-SE" dirty="0" smtClean="0"/>
              <a:t> </a:t>
            </a:r>
            <a:r>
              <a:rPr lang="sv-SE" dirty="0" err="1" smtClean="0"/>
              <a:t>picture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464628" y="6229969"/>
            <a:ext cx="5925155" cy="416894"/>
          </a:xfrm>
        </p:spPr>
        <p:txBody>
          <a:bodyPr/>
          <a:lstStyle>
            <a:lvl1pPr marL="0" indent="0" algn="l">
              <a:buNone/>
              <a:defRPr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add Subtitle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61963" y="5102292"/>
            <a:ext cx="5933329" cy="98425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8" name="Logotype"/>
          <p:cNvPicPr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803" y="6130802"/>
            <a:ext cx="1116000" cy="6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631406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rgbClr val="54575A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6/30/2016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6/30/2016</a:t>
            </a:fld>
            <a:endParaRPr lang="en-US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8161201" y="6138001"/>
            <a:ext cx="788399" cy="5147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6/30/2016</a:t>
            </a:fld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6/30/2016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rting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7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5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Platshållare för bild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sv-SE" dirty="0"/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ctrTitle" sz="quarter"/>
          </p:nvPr>
        </p:nvSpPr>
        <p:spPr>
          <a:xfrm>
            <a:off x="460375" y="3379788"/>
            <a:ext cx="8215313" cy="1362121"/>
          </a:xfrm>
        </p:spPr>
        <p:txBody>
          <a:bodyPr anchor="b" anchorCtr="0"/>
          <a:lstStyle>
            <a:lvl1pPr>
              <a:defRPr sz="3600"/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  <p:sp>
        <p:nvSpPr>
          <p:cNvPr id="3088" name="Rectangle 1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64628" y="4845669"/>
            <a:ext cx="6761163" cy="956469"/>
          </a:xfrm>
        </p:spPr>
        <p:txBody>
          <a:bodyPr/>
          <a:lstStyle>
            <a:lvl1pPr marL="0" indent="0">
              <a:buFontTx/>
              <a:buNone/>
              <a:defRPr sz="17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2610086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line + subheadline +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7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8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Platshållare för bild 8"/>
          <p:cNvSpPr>
            <a:spLocks noGrp="1"/>
          </p:cNvSpPr>
          <p:nvPr>
            <p:ph type="pic" sz="quarter" idx="13"/>
          </p:nvPr>
        </p:nvSpPr>
        <p:spPr>
          <a:xfrm>
            <a:off x="5381625" y="0"/>
            <a:ext cx="3762375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sv-SE" dirty="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 hasCustomPrompt="1"/>
          </p:nvPr>
        </p:nvSpPr>
        <p:spPr>
          <a:xfrm>
            <a:off x="460375" y="1552575"/>
            <a:ext cx="4778375" cy="4084638"/>
          </a:xfrm>
        </p:spPr>
        <p:txBody>
          <a:bodyPr/>
          <a:lstStyle>
            <a:lvl1pPr marL="0" indent="0">
              <a:spcBef>
                <a:spcPts val="2000"/>
              </a:spcBef>
              <a:spcAft>
                <a:spcPts val="500"/>
              </a:spcAft>
              <a:buNone/>
              <a:defRPr sz="1400" b="1" spc="300"/>
            </a:lvl1pPr>
            <a:lvl2pPr marL="0" indent="0">
              <a:buNone/>
              <a:defRPr sz="1700"/>
            </a:lvl2pPr>
            <a:lvl3pPr marL="0" indent="0">
              <a:buNone/>
              <a:defRPr sz="1700">
                <a:latin typeface="Calibri"/>
                <a:cs typeface="Calibri"/>
              </a:defRPr>
            </a:lvl3pPr>
            <a:lvl4pPr marL="0" indent="0">
              <a:buNone/>
              <a:defRPr sz="1700">
                <a:latin typeface="Calibri"/>
                <a:cs typeface="Calibri"/>
              </a:defRPr>
            </a:lvl4pPr>
            <a:lvl5pPr marL="0" indent="0">
              <a:buNone/>
              <a:defRPr sz="1700">
                <a:latin typeface="Calibri"/>
                <a:cs typeface="Calibri"/>
              </a:defRPr>
            </a:lvl5pPr>
            <a:lvl6pPr marL="0" indent="0">
              <a:buNone/>
              <a:defRPr sz="1700">
                <a:latin typeface="Calibri"/>
                <a:cs typeface="Calibri"/>
              </a:defRPr>
            </a:lvl6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2"/>
            <a:r>
              <a:rPr lang="sv-SE" dirty="0" smtClean="0"/>
              <a:t>Nivå två</a:t>
            </a:r>
          </a:p>
          <a:p>
            <a:pPr lvl="3"/>
            <a:r>
              <a:rPr lang="sv-SE" dirty="0" smtClean="0"/>
              <a:t>Nivå tre</a:t>
            </a:r>
          </a:p>
          <a:p>
            <a:pPr lvl="4"/>
            <a:r>
              <a:rPr lang="sv-SE" dirty="0" smtClean="0"/>
              <a:t>Nivå fyra</a:t>
            </a:r>
          </a:p>
          <a:p>
            <a:pPr lvl="5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CC2AA7-B59E-E043-B014-F6E5BFFC3C7D}" type="datetime1">
              <a:rPr lang="en-GB" smtClean="0"/>
              <a:pPr>
                <a:defRPr/>
              </a:pPr>
              <a:t>30/06/2016</a:t>
            </a:fld>
            <a:endParaRPr lang="sv-SE" dirty="0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407DC3-5AF7-C743-AAED-9BDECE272B87}" type="slidenum">
              <a:rPr lang="sv-SE" smtClean="0"/>
              <a:pPr>
                <a:defRPr/>
              </a:pPr>
              <a:t>‹#›</a:t>
            </a:fld>
            <a:endParaRPr lang="sv-SE" dirty="0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1663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line + bullets copy +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k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7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1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Platshållare för bild 8"/>
          <p:cNvSpPr>
            <a:spLocks noGrp="1"/>
          </p:cNvSpPr>
          <p:nvPr>
            <p:ph type="pic" sz="quarter" idx="13"/>
          </p:nvPr>
        </p:nvSpPr>
        <p:spPr>
          <a:xfrm>
            <a:off x="0" y="4559300"/>
            <a:ext cx="4569874" cy="2298700"/>
          </a:xfrm>
        </p:spPr>
        <p:txBody>
          <a:bodyPr/>
          <a:lstStyle>
            <a:lvl1pPr marL="0" indent="0" algn="l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sv-SE" dirty="0"/>
          </a:p>
        </p:txBody>
      </p:sp>
      <p:sp>
        <p:nvSpPr>
          <p:cNvPr id="10" name="Platshållare för bild 8"/>
          <p:cNvSpPr>
            <a:spLocks noGrp="1"/>
          </p:cNvSpPr>
          <p:nvPr>
            <p:ph type="pic" sz="quarter" idx="14"/>
          </p:nvPr>
        </p:nvSpPr>
        <p:spPr>
          <a:xfrm>
            <a:off x="4572000" y="4559300"/>
            <a:ext cx="4569874" cy="2298700"/>
          </a:xfrm>
        </p:spPr>
        <p:txBody>
          <a:bodyPr/>
          <a:lstStyle>
            <a:lvl1pPr marL="0" indent="0" algn="l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sv-SE" dirty="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46088" y="483677"/>
            <a:ext cx="8229600" cy="709613"/>
          </a:xfrm>
        </p:spPr>
        <p:txBody>
          <a:bodyPr/>
          <a:lstStyle>
            <a:lvl1pPr>
              <a:defRPr>
                <a:solidFill>
                  <a:srgbClr val="4C4C4C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60375" y="1552575"/>
            <a:ext cx="8215313" cy="2916058"/>
          </a:xfrm>
        </p:spPr>
        <p:txBody>
          <a:bodyPr/>
          <a:lstStyle>
            <a:lvl1pPr>
              <a:defRPr>
                <a:solidFill>
                  <a:srgbClr val="4C4C4C"/>
                </a:solidFill>
              </a:defRPr>
            </a:lvl1pPr>
            <a:lvl2pPr>
              <a:defRPr>
                <a:solidFill>
                  <a:srgbClr val="4C4C4C"/>
                </a:solidFill>
              </a:defRPr>
            </a:lvl2pPr>
            <a:lvl3pPr>
              <a:defRPr>
                <a:solidFill>
                  <a:srgbClr val="4C4C4C"/>
                </a:solidFill>
              </a:defRPr>
            </a:lvl3pPr>
            <a:lvl4pPr>
              <a:defRPr>
                <a:solidFill>
                  <a:srgbClr val="4C4C4C"/>
                </a:solidFill>
              </a:defRPr>
            </a:lvl4pPr>
            <a:lvl5pPr>
              <a:defRPr>
                <a:solidFill>
                  <a:srgbClr val="4C4C4C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 dirty="0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7670E6-F117-B749-B503-EC4F3622CF7B}" type="slidenum">
              <a:rPr lang="sv-SE" smtClean="0"/>
              <a:pPr>
                <a:defRPr/>
              </a:pPr>
              <a:t>‹#›</a:t>
            </a:fld>
            <a:endParaRPr lang="sv-SE" dirty="0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951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pt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7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4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Platshållare för bild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/>
          <a:lstStyle>
            <a:lvl1pPr marL="0" indent="0" algn="l">
              <a:buFont typeface="Arial"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sv-SE" dirty="0"/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ctrTitle" sz="quarter"/>
          </p:nvPr>
        </p:nvSpPr>
        <p:spPr>
          <a:xfrm>
            <a:off x="460375" y="3379788"/>
            <a:ext cx="8215313" cy="1362121"/>
          </a:xfrm>
        </p:spPr>
        <p:txBody>
          <a:bodyPr anchor="b" anchorCtr="0"/>
          <a:lstStyle>
            <a:lvl1pPr>
              <a:defRPr sz="3600"/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  <p:sp>
        <p:nvSpPr>
          <p:cNvPr id="3088" name="Rectangle 1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64628" y="4845669"/>
            <a:ext cx="6761163" cy="956469"/>
          </a:xfrm>
        </p:spPr>
        <p:txBody>
          <a:bodyPr/>
          <a:lstStyle>
            <a:lvl1pPr marL="0" indent="0">
              <a:buFontTx/>
              <a:buNone/>
              <a:defRPr sz="17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950843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49262" y="307340"/>
            <a:ext cx="8245475" cy="9753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39737" y="1474407"/>
            <a:ext cx="8264525" cy="16230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rgbClr val="54575A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6/30/2016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0.png"/><Relationship Id="rId4" Type="http://schemas.openxmlformats.org/officeDocument/2006/relationships/image" Target="../media/image40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emf"/><Relationship Id="rId5" Type="http://schemas.openxmlformats.org/officeDocument/2006/relationships/image" Target="../media/image52.emf"/><Relationship Id="rId4" Type="http://schemas.openxmlformats.org/officeDocument/2006/relationships/image" Target="../media/image5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7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80.png"/><Relationship Id="rId4" Type="http://schemas.openxmlformats.org/officeDocument/2006/relationships/image" Target="../media/image2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1.png"/><Relationship Id="rId7" Type="http://schemas.openxmlformats.org/officeDocument/2006/relationships/image" Target="../media/image8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g"/><Relationship Id="rId5" Type="http://schemas.openxmlformats.org/officeDocument/2006/relationships/image" Target="../media/image82.jpg"/><Relationship Id="rId4" Type="http://schemas.openxmlformats.org/officeDocument/2006/relationships/image" Target="../media/image21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0.png"/><Relationship Id="rId4" Type="http://schemas.openxmlformats.org/officeDocument/2006/relationships/image" Target="../media/image8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2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g"/><Relationship Id="rId13" Type="http://schemas.openxmlformats.org/officeDocument/2006/relationships/image" Target="../media/image103.jpg"/><Relationship Id="rId18" Type="http://schemas.openxmlformats.org/officeDocument/2006/relationships/image" Target="../media/image108.jpg"/><Relationship Id="rId26" Type="http://schemas.openxmlformats.org/officeDocument/2006/relationships/image" Target="../media/image116.jpg"/><Relationship Id="rId3" Type="http://schemas.openxmlformats.org/officeDocument/2006/relationships/image" Target="../media/image41.png"/><Relationship Id="rId21" Type="http://schemas.openxmlformats.org/officeDocument/2006/relationships/image" Target="../media/image111.png"/><Relationship Id="rId7" Type="http://schemas.openxmlformats.org/officeDocument/2006/relationships/image" Target="../media/image97.jpg"/><Relationship Id="rId12" Type="http://schemas.openxmlformats.org/officeDocument/2006/relationships/image" Target="../media/image102.png"/><Relationship Id="rId17" Type="http://schemas.openxmlformats.org/officeDocument/2006/relationships/image" Target="../media/image107.png"/><Relationship Id="rId25" Type="http://schemas.openxmlformats.org/officeDocument/2006/relationships/image" Target="../media/image115.jpg"/><Relationship Id="rId2" Type="http://schemas.openxmlformats.org/officeDocument/2006/relationships/image" Target="../media/image93.jpg"/><Relationship Id="rId16" Type="http://schemas.openxmlformats.org/officeDocument/2006/relationships/image" Target="../media/image106.jpg"/><Relationship Id="rId20" Type="http://schemas.openxmlformats.org/officeDocument/2006/relationships/image" Target="../media/image110.png"/><Relationship Id="rId29" Type="http://schemas.openxmlformats.org/officeDocument/2006/relationships/image" Target="../media/image1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g"/><Relationship Id="rId11" Type="http://schemas.openxmlformats.org/officeDocument/2006/relationships/image" Target="../media/image101.jpg"/><Relationship Id="rId24" Type="http://schemas.openxmlformats.org/officeDocument/2006/relationships/image" Target="../media/image114.jpg"/><Relationship Id="rId5" Type="http://schemas.openxmlformats.org/officeDocument/2006/relationships/image" Target="../media/image95.jpg"/><Relationship Id="rId15" Type="http://schemas.openxmlformats.org/officeDocument/2006/relationships/image" Target="../media/image105.png"/><Relationship Id="rId23" Type="http://schemas.openxmlformats.org/officeDocument/2006/relationships/image" Target="../media/image113.png"/><Relationship Id="rId28" Type="http://schemas.openxmlformats.org/officeDocument/2006/relationships/image" Target="../media/image118.jpg"/><Relationship Id="rId10" Type="http://schemas.openxmlformats.org/officeDocument/2006/relationships/image" Target="../media/image100.jpg"/><Relationship Id="rId19" Type="http://schemas.openxmlformats.org/officeDocument/2006/relationships/image" Target="../media/image109.png"/><Relationship Id="rId31" Type="http://schemas.openxmlformats.org/officeDocument/2006/relationships/image" Target="../media/image10.png"/><Relationship Id="rId4" Type="http://schemas.openxmlformats.org/officeDocument/2006/relationships/image" Target="../media/image94.jpg"/><Relationship Id="rId9" Type="http://schemas.openxmlformats.org/officeDocument/2006/relationships/image" Target="../media/image99.jpg"/><Relationship Id="rId14" Type="http://schemas.openxmlformats.org/officeDocument/2006/relationships/image" Target="../media/image104.jpg"/><Relationship Id="rId22" Type="http://schemas.openxmlformats.org/officeDocument/2006/relationships/image" Target="../media/image112.png"/><Relationship Id="rId27" Type="http://schemas.openxmlformats.org/officeDocument/2006/relationships/image" Target="../media/image117.jpg"/><Relationship Id="rId30" Type="http://schemas.openxmlformats.org/officeDocument/2006/relationships/image" Target="../media/image120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g"/><Relationship Id="rId13" Type="http://schemas.openxmlformats.org/officeDocument/2006/relationships/image" Target="../media/image135.jpg"/><Relationship Id="rId3" Type="http://schemas.openxmlformats.org/officeDocument/2006/relationships/image" Target="../media/image125.jpg"/><Relationship Id="rId7" Type="http://schemas.openxmlformats.org/officeDocument/2006/relationships/image" Target="../media/image129.jpg"/><Relationship Id="rId12" Type="http://schemas.openxmlformats.org/officeDocument/2006/relationships/image" Target="../media/image134.jpg"/><Relationship Id="rId2" Type="http://schemas.openxmlformats.org/officeDocument/2006/relationships/image" Target="../media/image124.jp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8.png"/><Relationship Id="rId11" Type="http://schemas.openxmlformats.org/officeDocument/2006/relationships/image" Target="../media/image133.png"/><Relationship Id="rId5" Type="http://schemas.openxmlformats.org/officeDocument/2006/relationships/image" Target="../media/image127.jpg"/><Relationship Id="rId15" Type="http://schemas.openxmlformats.org/officeDocument/2006/relationships/image" Target="../media/image137.jpg"/><Relationship Id="rId10" Type="http://schemas.openxmlformats.org/officeDocument/2006/relationships/image" Target="../media/image132.jpg"/><Relationship Id="rId4" Type="http://schemas.openxmlformats.org/officeDocument/2006/relationships/image" Target="../media/image126.png"/><Relationship Id="rId9" Type="http://schemas.openxmlformats.org/officeDocument/2006/relationships/image" Target="../media/image131.jpg"/><Relationship Id="rId14" Type="http://schemas.openxmlformats.org/officeDocument/2006/relationships/image" Target="../media/image136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38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13" Type="http://schemas.openxmlformats.org/officeDocument/2006/relationships/image" Target="../media/image150.jpg"/><Relationship Id="rId18" Type="http://schemas.openxmlformats.org/officeDocument/2006/relationships/image" Target="../media/image155.jpg"/><Relationship Id="rId26" Type="http://schemas.openxmlformats.org/officeDocument/2006/relationships/image" Target="../media/image163.jpg"/><Relationship Id="rId39" Type="http://schemas.openxmlformats.org/officeDocument/2006/relationships/image" Target="../media/image176.png"/><Relationship Id="rId3" Type="http://schemas.openxmlformats.org/officeDocument/2006/relationships/image" Target="../media/image140.png"/><Relationship Id="rId21" Type="http://schemas.openxmlformats.org/officeDocument/2006/relationships/image" Target="../media/image158.jpg"/><Relationship Id="rId34" Type="http://schemas.openxmlformats.org/officeDocument/2006/relationships/image" Target="../media/image171.jpg"/><Relationship Id="rId7" Type="http://schemas.openxmlformats.org/officeDocument/2006/relationships/image" Target="../media/image144.png"/><Relationship Id="rId12" Type="http://schemas.openxmlformats.org/officeDocument/2006/relationships/image" Target="../media/image149.png"/><Relationship Id="rId17" Type="http://schemas.openxmlformats.org/officeDocument/2006/relationships/image" Target="../media/image154.jpg"/><Relationship Id="rId25" Type="http://schemas.openxmlformats.org/officeDocument/2006/relationships/image" Target="../media/image162.jpg"/><Relationship Id="rId33" Type="http://schemas.openxmlformats.org/officeDocument/2006/relationships/image" Target="../media/image170.jpg"/><Relationship Id="rId38" Type="http://schemas.openxmlformats.org/officeDocument/2006/relationships/image" Target="../media/image175.png"/><Relationship Id="rId2" Type="http://schemas.openxmlformats.org/officeDocument/2006/relationships/image" Target="../media/image139.jpg"/><Relationship Id="rId16" Type="http://schemas.openxmlformats.org/officeDocument/2006/relationships/image" Target="../media/image153.jpg"/><Relationship Id="rId20" Type="http://schemas.openxmlformats.org/officeDocument/2006/relationships/image" Target="../media/image157.png"/><Relationship Id="rId29" Type="http://schemas.openxmlformats.org/officeDocument/2006/relationships/image" Target="../media/image166.jpg"/><Relationship Id="rId41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3.png"/><Relationship Id="rId11" Type="http://schemas.openxmlformats.org/officeDocument/2006/relationships/image" Target="../media/image148.jpg"/><Relationship Id="rId24" Type="http://schemas.openxmlformats.org/officeDocument/2006/relationships/image" Target="../media/image161.jpg"/><Relationship Id="rId32" Type="http://schemas.openxmlformats.org/officeDocument/2006/relationships/image" Target="../media/image169.jpg"/><Relationship Id="rId37" Type="http://schemas.openxmlformats.org/officeDocument/2006/relationships/image" Target="../media/image174.jpg"/><Relationship Id="rId40" Type="http://schemas.openxmlformats.org/officeDocument/2006/relationships/image" Target="../media/image177.png"/><Relationship Id="rId5" Type="http://schemas.openxmlformats.org/officeDocument/2006/relationships/image" Target="../media/image142.jpg"/><Relationship Id="rId15" Type="http://schemas.openxmlformats.org/officeDocument/2006/relationships/image" Target="../media/image152.jpg"/><Relationship Id="rId23" Type="http://schemas.openxmlformats.org/officeDocument/2006/relationships/image" Target="../media/image160.jpg"/><Relationship Id="rId28" Type="http://schemas.openxmlformats.org/officeDocument/2006/relationships/image" Target="../media/image165.png"/><Relationship Id="rId36" Type="http://schemas.openxmlformats.org/officeDocument/2006/relationships/image" Target="../media/image173.jpg"/><Relationship Id="rId10" Type="http://schemas.openxmlformats.org/officeDocument/2006/relationships/image" Target="../media/image147.png"/><Relationship Id="rId19" Type="http://schemas.openxmlformats.org/officeDocument/2006/relationships/image" Target="../media/image156.jpg"/><Relationship Id="rId31" Type="http://schemas.openxmlformats.org/officeDocument/2006/relationships/image" Target="../media/image168.png"/><Relationship Id="rId4" Type="http://schemas.openxmlformats.org/officeDocument/2006/relationships/image" Target="../media/image141.png"/><Relationship Id="rId9" Type="http://schemas.openxmlformats.org/officeDocument/2006/relationships/image" Target="../media/image146.png"/><Relationship Id="rId14" Type="http://schemas.openxmlformats.org/officeDocument/2006/relationships/image" Target="../media/image151.png"/><Relationship Id="rId22" Type="http://schemas.openxmlformats.org/officeDocument/2006/relationships/image" Target="../media/image159.png"/><Relationship Id="rId27" Type="http://schemas.openxmlformats.org/officeDocument/2006/relationships/image" Target="../media/image164.png"/><Relationship Id="rId30" Type="http://schemas.openxmlformats.org/officeDocument/2006/relationships/image" Target="../media/image167.jpg"/><Relationship Id="rId35" Type="http://schemas.openxmlformats.org/officeDocument/2006/relationships/image" Target="../media/image172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7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181.png"/><Relationship Id="rId4" Type="http://schemas.openxmlformats.org/officeDocument/2006/relationships/image" Target="../media/image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g"/><Relationship Id="rId7" Type="http://schemas.openxmlformats.org/officeDocument/2006/relationships/image" Target="../media/image1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7.png"/><Relationship Id="rId5" Type="http://schemas.openxmlformats.org/officeDocument/2006/relationships/image" Target="../media/image186.png"/><Relationship Id="rId4" Type="http://schemas.openxmlformats.org/officeDocument/2006/relationships/image" Target="../media/image18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g"/><Relationship Id="rId7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10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7.jpg"/><Relationship Id="rId7" Type="http://schemas.openxmlformats.org/officeDocument/2006/relationships/image" Target="../media/image3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10" Type="http://schemas.openxmlformats.org/officeDocument/2006/relationships/image" Target="../media/image10.png"/><Relationship Id="rId4" Type="http://schemas.openxmlformats.org/officeDocument/2006/relationships/image" Target="../media/image28.jpg"/><Relationship Id="rId9" Type="http://schemas.openxmlformats.org/officeDocument/2006/relationships/image" Target="../media/image32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jpg"/><Relationship Id="rId7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10.png"/><Relationship Id="rId4" Type="http://schemas.openxmlformats.org/officeDocument/2006/relationships/image" Target="../media/image34.jpg"/><Relationship Id="rId9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obrazu 5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304800" y="5805352"/>
            <a:ext cx="5933329" cy="615553"/>
          </a:xfrm>
        </p:spPr>
        <p:txBody>
          <a:bodyPr/>
          <a:lstStyle/>
          <a:p>
            <a:r>
              <a:rPr lang="pl-PL" sz="4000" dirty="0" smtClean="0"/>
              <a:t>Prezentacja firmowa</a:t>
            </a:r>
            <a:endParaRPr lang="en-US" sz="4000" dirty="0"/>
          </a:p>
        </p:txBody>
      </p:sp>
      <p:pic>
        <p:nvPicPr>
          <p:cNvPr id="12" name="Logotype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803" y="6130802"/>
            <a:ext cx="1116000" cy="6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280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61201" y="6138001"/>
            <a:ext cx="788399" cy="5147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54A7D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8161201" y="6138001"/>
            <a:ext cx="788399" cy="5147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376886" y="304800"/>
            <a:ext cx="2809240" cy="984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lang="pl-PL" spc="-5" dirty="0" smtClean="0"/>
              <a:t>Nasze produkty</a:t>
            </a:r>
            <a:br>
              <a:rPr lang="pl-PL" spc="-5" dirty="0" smtClean="0"/>
            </a:br>
            <a:r>
              <a:rPr lang="pl-PL" spc="-5" dirty="0" smtClean="0"/>
              <a:t> i klienci</a:t>
            </a:r>
            <a:endParaRPr spc="-20" dirty="0"/>
          </a:p>
        </p:txBody>
      </p:sp>
      <p:sp>
        <p:nvSpPr>
          <p:cNvPr id="6" name="object 6"/>
          <p:cNvSpPr txBox="1"/>
          <p:nvPr/>
        </p:nvSpPr>
        <p:spPr>
          <a:xfrm>
            <a:off x="5105400" y="1451547"/>
            <a:ext cx="3276600" cy="46782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Table Top </a:t>
            </a:r>
          </a:p>
          <a:p>
            <a:pPr lvl="1"/>
            <a:r>
              <a:rPr lang="pl-PL" sz="1600" dirty="0">
                <a:solidFill>
                  <a:schemeClr val="bg1"/>
                </a:solidFill>
              </a:rPr>
              <a:t>Produkty</a:t>
            </a:r>
            <a:r>
              <a:rPr lang="en-US" sz="1600" dirty="0">
                <a:solidFill>
                  <a:schemeClr val="bg1"/>
                </a:solidFill>
              </a:rPr>
              <a:t>: </a:t>
            </a:r>
            <a:r>
              <a:rPr lang="pl-PL" sz="1600" dirty="0">
                <a:solidFill>
                  <a:schemeClr val="bg1"/>
                </a:solidFill>
              </a:rPr>
              <a:t>Serwetki</a:t>
            </a:r>
            <a:r>
              <a:rPr lang="en-US" sz="1600" dirty="0">
                <a:solidFill>
                  <a:schemeClr val="bg1"/>
                </a:solidFill>
              </a:rPr>
              <a:t>, </a:t>
            </a:r>
            <a:r>
              <a:rPr lang="pl-PL" sz="1600" dirty="0">
                <a:solidFill>
                  <a:schemeClr val="bg1"/>
                </a:solidFill>
              </a:rPr>
              <a:t>obrusy </a:t>
            </a:r>
            <a:r>
              <a:rPr lang="pl-PL" sz="1600" dirty="0" smtClean="0">
                <a:solidFill>
                  <a:schemeClr val="bg1"/>
                </a:solidFill>
              </a:rPr>
              <a:t>               i </a:t>
            </a:r>
            <a:r>
              <a:rPr lang="pl-PL" sz="1600" dirty="0">
                <a:solidFill>
                  <a:schemeClr val="bg1"/>
                </a:solidFill>
              </a:rPr>
              <a:t>świece do nakryć stołu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lvl="1"/>
            <a:r>
              <a:rPr lang="pl-PL" sz="1600" dirty="0">
                <a:solidFill>
                  <a:schemeClr val="bg1"/>
                </a:solidFill>
              </a:rPr>
              <a:t>Klienci</a:t>
            </a:r>
            <a:r>
              <a:rPr lang="en-US" sz="1600" dirty="0">
                <a:solidFill>
                  <a:schemeClr val="bg1"/>
                </a:solidFill>
              </a:rPr>
              <a:t>: </a:t>
            </a:r>
            <a:r>
              <a:rPr lang="pl-PL" sz="1600" dirty="0">
                <a:solidFill>
                  <a:schemeClr val="bg1"/>
                </a:solidFill>
              </a:rPr>
              <a:t>Hotele, restauracje, firmy cateringowe i stołówki socjalne</a:t>
            </a:r>
            <a:r>
              <a:rPr lang="en-US" sz="1600" dirty="0">
                <a:solidFill>
                  <a:schemeClr val="bg1"/>
                </a:solidFill>
              </a:rPr>
              <a:t>. 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Meal Service</a:t>
            </a:r>
          </a:p>
          <a:p>
            <a:pPr lvl="1"/>
            <a:r>
              <a:rPr lang="pl-PL" sz="1600" dirty="0" smtClean="0">
                <a:solidFill>
                  <a:schemeClr val="bg1"/>
                </a:solidFill>
              </a:rPr>
              <a:t>Produkty: Koncepcje opakowań do żywności oraz produkty do serwowania napojów i przekąsek</a:t>
            </a:r>
            <a:endParaRPr lang="en-US" sz="1600" dirty="0" smtClean="0">
              <a:solidFill>
                <a:schemeClr val="bg1"/>
              </a:solidFill>
            </a:endParaRPr>
          </a:p>
          <a:p>
            <a:pPr lvl="1"/>
            <a:r>
              <a:rPr lang="pl-PL" sz="1600" dirty="0" smtClean="0">
                <a:solidFill>
                  <a:schemeClr val="bg1"/>
                </a:solidFill>
              </a:rPr>
              <a:t>Klienci</a:t>
            </a:r>
            <a:r>
              <a:rPr lang="en-US" sz="1600" dirty="0" smtClean="0">
                <a:solidFill>
                  <a:schemeClr val="bg1"/>
                </a:solidFill>
              </a:rPr>
              <a:t>: </a:t>
            </a:r>
            <a:r>
              <a:rPr lang="pl-PL" sz="1600" dirty="0" smtClean="0">
                <a:solidFill>
                  <a:schemeClr val="bg1"/>
                </a:solidFill>
              </a:rPr>
              <a:t>Restauracje sieciowe, restauracje na wynos, kawiarnie   i firmy cateringowe</a:t>
            </a:r>
            <a:r>
              <a:rPr lang="en-US" sz="1600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Consumer</a:t>
            </a:r>
          </a:p>
          <a:p>
            <a:pPr lvl="1"/>
            <a:r>
              <a:rPr lang="pl-PL" sz="1600" dirty="0" smtClean="0">
                <a:solidFill>
                  <a:schemeClr val="bg1"/>
                </a:solidFill>
              </a:rPr>
              <a:t>Produkty</a:t>
            </a:r>
            <a:r>
              <a:rPr lang="en-US" sz="1600" dirty="0" smtClean="0">
                <a:solidFill>
                  <a:schemeClr val="bg1"/>
                </a:solidFill>
              </a:rPr>
              <a:t>: </a:t>
            </a:r>
            <a:r>
              <a:rPr lang="pl-PL" sz="1600" dirty="0" smtClean="0">
                <a:solidFill>
                  <a:schemeClr val="bg1"/>
                </a:solidFill>
              </a:rPr>
              <a:t>Serwetki</a:t>
            </a:r>
            <a:r>
              <a:rPr lang="en-US" sz="1600" dirty="0" smtClean="0">
                <a:solidFill>
                  <a:schemeClr val="bg1"/>
                </a:solidFill>
              </a:rPr>
              <a:t>, </a:t>
            </a:r>
            <a:r>
              <a:rPr lang="pl-PL" sz="1600" dirty="0" smtClean="0">
                <a:solidFill>
                  <a:schemeClr val="bg1"/>
                </a:solidFill>
              </a:rPr>
              <a:t>obrusy               i świece oraz produkty                 do podawania żywności.</a:t>
            </a:r>
            <a:r>
              <a:rPr lang="en-US" sz="1600" dirty="0" smtClean="0">
                <a:solidFill>
                  <a:schemeClr val="bg1"/>
                </a:solidFill>
              </a:rPr>
              <a:t> </a:t>
            </a:r>
          </a:p>
          <a:p>
            <a:pPr lvl="1"/>
            <a:r>
              <a:rPr lang="pl-PL" sz="1600" dirty="0" smtClean="0">
                <a:solidFill>
                  <a:schemeClr val="bg1"/>
                </a:solidFill>
              </a:rPr>
              <a:t>Klienci</a:t>
            </a:r>
            <a:r>
              <a:rPr lang="en-US" sz="1600" dirty="0" smtClean="0">
                <a:solidFill>
                  <a:schemeClr val="bg1"/>
                </a:solidFill>
              </a:rPr>
              <a:t>: </a:t>
            </a:r>
            <a:r>
              <a:rPr lang="pl-PL" sz="1600" dirty="0" smtClean="0">
                <a:solidFill>
                  <a:schemeClr val="bg1"/>
                </a:solidFill>
              </a:rPr>
              <a:t>Głównie sieci sklepów spożywczych oraz sklepy specjalistyczne</a:t>
            </a:r>
            <a:r>
              <a:rPr sz="1400" spc="-15" dirty="0" smtClean="0">
                <a:solidFill>
                  <a:schemeClr val="bg1"/>
                </a:solidFill>
                <a:latin typeface="Calibri"/>
                <a:cs typeface="Calibri"/>
              </a:rPr>
              <a:t>.</a:t>
            </a:r>
            <a:endParaRPr sz="14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pic>
        <p:nvPicPr>
          <p:cNvPr id="13" name="Logotype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803" y="6130802"/>
            <a:ext cx="1116000" cy="65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 marR="753745" algn="r">
              <a:lnSpc>
                <a:spcPct val="100000"/>
              </a:lnSpc>
            </a:pPr>
            <a:r>
              <a:rPr sz="100" spc="-5" dirty="0">
                <a:latin typeface="Calibri"/>
                <a:cs typeface="Calibri"/>
              </a:rPr>
              <a:t>E</a:t>
            </a:r>
            <a:r>
              <a:rPr sz="100" spc="-10" dirty="0">
                <a:latin typeface="Calibri"/>
                <a:cs typeface="Calibri"/>
              </a:rPr>
              <a:t>n</a:t>
            </a:r>
            <a:r>
              <a:rPr sz="100" spc="-5" dirty="0">
                <a:latin typeface="Calibri"/>
                <a:cs typeface="Calibri"/>
              </a:rPr>
              <a:t>g</a:t>
            </a:r>
            <a:r>
              <a:rPr sz="100" dirty="0">
                <a:latin typeface="Calibri"/>
                <a:cs typeface="Calibri"/>
              </a:rPr>
              <a:t> </a:t>
            </a:r>
            <a:r>
              <a:rPr sz="100" spc="-10" dirty="0">
                <a:latin typeface="Calibri"/>
                <a:cs typeface="Calibri"/>
              </a:rPr>
              <a:t> U</a:t>
            </a:r>
            <a:r>
              <a:rPr sz="100" spc="-5" dirty="0">
                <a:latin typeface="Calibri"/>
                <a:cs typeface="Calibri"/>
              </a:rPr>
              <a:t>S</a:t>
            </a:r>
            <a:endParaRPr sz="100" dirty="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161201" y="6138001"/>
            <a:ext cx="788399" cy="5147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694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49262" y="307340"/>
            <a:ext cx="824547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lang="pl-PL" spc="-5" dirty="0" smtClean="0"/>
              <a:t>Innowacyjny lider w branży</a:t>
            </a:r>
            <a:endParaRPr dirty="0"/>
          </a:p>
        </p:txBody>
      </p:sp>
      <p:sp>
        <p:nvSpPr>
          <p:cNvPr id="6" name="object 6"/>
          <p:cNvSpPr txBox="1"/>
          <p:nvPr/>
        </p:nvSpPr>
        <p:spPr>
          <a:xfrm>
            <a:off x="439737" y="1295400"/>
            <a:ext cx="4522470" cy="5509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5580" indent="-182880">
              <a:lnSpc>
                <a:spcPct val="100000"/>
              </a:lnSpc>
              <a:buFont typeface="Arial"/>
              <a:buChar char="•"/>
              <a:tabLst>
                <a:tab pos="195580" algn="l"/>
              </a:tabLst>
            </a:pP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20% </a:t>
            </a:r>
            <a:r>
              <a:rPr lang="pl-PL" sz="1700" spc="-10" dirty="0" smtClean="0">
                <a:solidFill>
                  <a:srgbClr val="FFFFFF"/>
                </a:solidFill>
                <a:latin typeface="Calibri"/>
                <a:cs typeface="Calibri"/>
              </a:rPr>
              <a:t>udział w rynku</a:t>
            </a:r>
            <a:endParaRPr sz="1700" dirty="0">
              <a:latin typeface="Calibri"/>
              <a:cs typeface="Calibri"/>
            </a:endParaRPr>
          </a:p>
          <a:p>
            <a:pPr marL="370840" marR="34925" lvl="1" indent="-175260">
              <a:lnSpc>
                <a:spcPct val="100000"/>
              </a:lnSpc>
              <a:spcBef>
                <a:spcPts val="365"/>
              </a:spcBef>
              <a:buFont typeface="Calibri"/>
              <a:buChar char="−"/>
              <a:tabLst>
                <a:tab pos="370840" algn="l"/>
              </a:tabLst>
            </a:pPr>
            <a:r>
              <a:rPr lang="pl-PL" sz="1500" spc="-15" dirty="0" smtClean="0">
                <a:solidFill>
                  <a:srgbClr val="FFFFFF"/>
                </a:solidFill>
                <a:latin typeface="Calibri"/>
                <a:cs typeface="Calibri"/>
              </a:rPr>
              <a:t>Sprzedaż  Duni </a:t>
            </a:r>
            <a:r>
              <a:rPr lang="pl-PL" sz="1500" spc="-15" dirty="0">
                <a:solidFill>
                  <a:srgbClr val="FFFFFF"/>
                </a:solidFill>
                <a:latin typeface="Calibri"/>
                <a:cs typeface="Calibri"/>
              </a:rPr>
              <a:t>jest dwa razy większa niż u najbliższej konkurencji </a:t>
            </a:r>
            <a:r>
              <a:rPr sz="15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endParaRPr sz="1500" dirty="0">
              <a:latin typeface="Calibri"/>
              <a:cs typeface="Calibri"/>
            </a:endParaRPr>
          </a:p>
          <a:p>
            <a:pPr marL="195580" indent="-182880">
              <a:lnSpc>
                <a:spcPct val="100000"/>
              </a:lnSpc>
              <a:spcBef>
                <a:spcPts val="385"/>
              </a:spcBef>
              <a:buFont typeface="Arial"/>
              <a:buChar char="•"/>
              <a:tabLst>
                <a:tab pos="195580" algn="l"/>
              </a:tabLst>
            </a:pPr>
            <a:r>
              <a:rPr lang="pl-PL" sz="1700" spc="-5" dirty="0" smtClean="0">
                <a:solidFill>
                  <a:srgbClr val="FFFFFF"/>
                </a:solidFill>
                <a:latin typeface="Calibri"/>
                <a:cs typeface="Calibri"/>
              </a:rPr>
              <a:t>Unikalny model sprzedażowy</a:t>
            </a:r>
            <a:endParaRPr sz="1700" dirty="0">
              <a:latin typeface="Calibri"/>
              <a:cs typeface="Calibri"/>
            </a:endParaRPr>
          </a:p>
          <a:p>
            <a:pPr marL="370840" lvl="1" indent="-175260">
              <a:lnSpc>
                <a:spcPct val="100000"/>
              </a:lnSpc>
              <a:spcBef>
                <a:spcPts val="365"/>
              </a:spcBef>
              <a:buFont typeface="Calibri"/>
              <a:buChar char="−"/>
              <a:tabLst>
                <a:tab pos="370840" algn="l"/>
              </a:tabLst>
            </a:pPr>
            <a:r>
              <a:rPr lang="pl-PL" sz="1500" spc="-5" dirty="0" smtClean="0">
                <a:solidFill>
                  <a:srgbClr val="FFFFFF"/>
                </a:solidFill>
                <a:latin typeface="Calibri"/>
                <a:cs typeface="Calibri"/>
              </a:rPr>
              <a:t>Silna kadra sprzedażowa</a:t>
            </a:r>
            <a:endParaRPr sz="1500" dirty="0">
              <a:latin typeface="Calibri"/>
              <a:cs typeface="Calibri"/>
            </a:endParaRPr>
          </a:p>
          <a:p>
            <a:pPr marL="370840" lvl="1" indent="-175260">
              <a:lnSpc>
                <a:spcPct val="100000"/>
              </a:lnSpc>
              <a:spcBef>
                <a:spcPts val="360"/>
              </a:spcBef>
              <a:buFont typeface="Calibri"/>
              <a:buChar char="−"/>
              <a:tabLst>
                <a:tab pos="370840" algn="l"/>
              </a:tabLst>
            </a:pPr>
            <a:r>
              <a:rPr lang="pl-PL" sz="1500" dirty="0" smtClean="0">
                <a:solidFill>
                  <a:srgbClr val="FFFFFF"/>
                </a:solidFill>
                <a:latin typeface="Calibri"/>
                <a:cs typeface="Calibri"/>
              </a:rPr>
              <a:t>Dobra sieć dystrybutorów</a:t>
            </a:r>
            <a:endParaRPr sz="1500" dirty="0">
              <a:latin typeface="Calibri"/>
              <a:cs typeface="Calibri"/>
            </a:endParaRPr>
          </a:p>
          <a:p>
            <a:pPr marL="195580" marR="508634" indent="-182880">
              <a:lnSpc>
                <a:spcPct val="100000"/>
              </a:lnSpc>
              <a:spcBef>
                <a:spcPts val="385"/>
              </a:spcBef>
              <a:buFont typeface="Arial"/>
              <a:buChar char="•"/>
              <a:tabLst>
                <a:tab pos="195580" algn="l"/>
              </a:tabLst>
            </a:pPr>
            <a:r>
              <a:rPr lang="pl-PL" sz="1700" dirty="0" smtClean="0">
                <a:solidFill>
                  <a:srgbClr val="FFFFFF"/>
                </a:solidFill>
                <a:latin typeface="Calibri"/>
                <a:cs typeface="Calibri"/>
              </a:rPr>
              <a:t>Lider w rozwoju produktów, wzornictwie oraz materiałach</a:t>
            </a:r>
            <a:endParaRPr sz="1700" dirty="0">
              <a:latin typeface="Calibri"/>
              <a:cs typeface="Calibri"/>
            </a:endParaRPr>
          </a:p>
          <a:p>
            <a:pPr marL="195580" indent="-182880">
              <a:lnSpc>
                <a:spcPct val="100000"/>
              </a:lnSpc>
              <a:spcBef>
                <a:spcPts val="405"/>
              </a:spcBef>
              <a:buFont typeface="Arial"/>
              <a:buChar char="•"/>
              <a:tabLst>
                <a:tab pos="195580" algn="l"/>
              </a:tabLst>
            </a:pPr>
            <a:r>
              <a:rPr lang="pl-PL" sz="1700" spc="-5" dirty="0" smtClean="0">
                <a:solidFill>
                  <a:srgbClr val="FFFFFF"/>
                </a:solidFill>
                <a:latin typeface="Calibri"/>
                <a:cs typeface="Calibri"/>
              </a:rPr>
              <a:t>Unikalne materiały</a:t>
            </a:r>
            <a:endParaRPr sz="1700" dirty="0">
              <a:latin typeface="Calibri"/>
              <a:cs typeface="Calibri"/>
            </a:endParaRPr>
          </a:p>
          <a:p>
            <a:pPr marL="370840" lvl="1" indent="-175260">
              <a:lnSpc>
                <a:spcPct val="100000"/>
              </a:lnSpc>
              <a:spcBef>
                <a:spcPts val="365"/>
              </a:spcBef>
              <a:buFont typeface="Calibri"/>
              <a:buChar char="−"/>
              <a:tabLst>
                <a:tab pos="370840" algn="l"/>
              </a:tabLst>
            </a:pPr>
            <a:r>
              <a:rPr lang="pl-PL" sz="1500" dirty="0" smtClean="0">
                <a:solidFill>
                  <a:srgbClr val="FFFFFF"/>
                </a:solidFill>
                <a:latin typeface="Calibri"/>
                <a:cs typeface="Calibri"/>
              </a:rPr>
              <a:t>Wysoka </a:t>
            </a:r>
            <a:r>
              <a:rPr lang="pl-PL" sz="1500" dirty="0">
                <a:solidFill>
                  <a:srgbClr val="FFFFFF"/>
                </a:solidFill>
                <a:latin typeface="Calibri"/>
                <a:cs typeface="Calibri"/>
              </a:rPr>
              <a:t>stopa odświeżania wzornictwa dostępnych produktów </a:t>
            </a:r>
            <a:endParaRPr sz="1500" dirty="0">
              <a:solidFill>
                <a:srgbClr val="FFFFFF"/>
              </a:solidFill>
              <a:latin typeface="Calibri"/>
              <a:cs typeface="Calibri"/>
            </a:endParaRPr>
          </a:p>
          <a:p>
            <a:pPr marL="370840" lvl="1" indent="-175260">
              <a:spcBef>
                <a:spcPts val="365"/>
              </a:spcBef>
              <a:buFont typeface="Calibri"/>
              <a:buChar char="−"/>
              <a:tabLst>
                <a:tab pos="370840" algn="l"/>
              </a:tabLst>
            </a:pPr>
            <a:r>
              <a:rPr lang="pl-PL" sz="1500" dirty="0">
                <a:solidFill>
                  <a:srgbClr val="FFFFFF"/>
                </a:solidFill>
                <a:latin typeface="Calibri"/>
                <a:cs typeface="Calibri"/>
              </a:rPr>
              <a:t>Duża skupienie na trendach i nowych wzorach</a:t>
            </a:r>
            <a:endParaRPr lang="en-US" sz="1500" dirty="0">
              <a:solidFill>
                <a:srgbClr val="FFFFFF"/>
              </a:solidFill>
              <a:latin typeface="Calibri"/>
              <a:cs typeface="Calibri"/>
            </a:endParaRPr>
          </a:p>
          <a:p>
            <a:pPr marL="370840" marR="240029" lvl="1" indent="-175260">
              <a:spcBef>
                <a:spcPts val="365"/>
              </a:spcBef>
              <a:buFont typeface="Calibri"/>
              <a:buChar char="−"/>
              <a:tabLst>
                <a:tab pos="370840" algn="l"/>
              </a:tabLst>
            </a:pPr>
            <a:r>
              <a:rPr lang="pl-PL" sz="1500" dirty="0">
                <a:solidFill>
                  <a:srgbClr val="FFFFFF"/>
                </a:solidFill>
                <a:latin typeface="Calibri"/>
                <a:cs typeface="Calibri"/>
              </a:rPr>
              <a:t>Nowe produkty i materiały przodują w redukcji negatywnego wpływu na środowisko</a:t>
            </a:r>
            <a:endParaRPr lang="en-US" sz="1500" dirty="0">
              <a:solidFill>
                <a:srgbClr val="FFFFFF"/>
              </a:solidFill>
              <a:latin typeface="Calibri"/>
              <a:cs typeface="Calibri"/>
            </a:endParaRPr>
          </a:p>
          <a:p>
            <a:pPr marL="195580" indent="-182880">
              <a:lnSpc>
                <a:spcPct val="100000"/>
              </a:lnSpc>
              <a:spcBef>
                <a:spcPts val="385"/>
              </a:spcBef>
              <a:buFont typeface="Arial"/>
              <a:buChar char="•"/>
              <a:tabLst>
                <a:tab pos="195580" algn="l"/>
              </a:tabLst>
            </a:pPr>
            <a:r>
              <a:rPr lang="pl-PL" sz="1700" spc="-5" dirty="0" smtClean="0">
                <a:solidFill>
                  <a:srgbClr val="FFFFFF"/>
                </a:solidFill>
                <a:latin typeface="Calibri"/>
                <a:cs typeface="Calibri"/>
              </a:rPr>
              <a:t>Kontrola nad łańcuchem dostaw i logistyką</a:t>
            </a:r>
            <a:endParaRPr sz="1700" dirty="0">
              <a:latin typeface="Calibri"/>
              <a:cs typeface="Calibri"/>
            </a:endParaRPr>
          </a:p>
          <a:p>
            <a:pPr marL="370840" lvl="1" indent="-175260">
              <a:lnSpc>
                <a:spcPct val="100000"/>
              </a:lnSpc>
              <a:spcBef>
                <a:spcPts val="365"/>
              </a:spcBef>
              <a:buFont typeface="Calibri"/>
              <a:buChar char="−"/>
              <a:tabLst>
                <a:tab pos="370840" algn="l"/>
              </a:tabLst>
            </a:pPr>
            <a:r>
              <a:rPr lang="pl-PL" sz="1500" spc="-5" dirty="0" smtClean="0">
                <a:solidFill>
                  <a:srgbClr val="FFFFFF"/>
                </a:solidFill>
                <a:latin typeface="Calibri"/>
                <a:cs typeface="Calibri"/>
              </a:rPr>
              <a:t>Kontrola </a:t>
            </a:r>
            <a:r>
              <a:rPr lang="pl-PL" sz="1500" spc="-5" dirty="0">
                <a:solidFill>
                  <a:srgbClr val="FFFFFF"/>
                </a:solidFill>
                <a:latin typeface="Calibri"/>
                <a:cs typeface="Calibri"/>
              </a:rPr>
              <a:t>nad całym łańcuchem wartości dla kluczowych produktów .</a:t>
            </a:r>
            <a:endParaRPr sz="1500" spc="-5" dirty="0">
              <a:solidFill>
                <a:srgbClr val="FFFFFF"/>
              </a:solidFill>
              <a:latin typeface="Calibri"/>
              <a:cs typeface="Calibri"/>
            </a:endParaRPr>
          </a:p>
          <a:p>
            <a:pPr marL="370840" marR="5080" lvl="1" indent="-175260">
              <a:spcBef>
                <a:spcPts val="359"/>
              </a:spcBef>
              <a:buFont typeface="Calibri"/>
              <a:buChar char="−"/>
              <a:tabLst>
                <a:tab pos="370840" algn="l"/>
              </a:tabLst>
            </a:pPr>
            <a:r>
              <a:rPr lang="pl-PL" sz="1500" spc="-5" dirty="0" smtClean="0">
                <a:solidFill>
                  <a:srgbClr val="FFFFFF"/>
                </a:solidFill>
                <a:latin typeface="Calibri"/>
                <a:cs typeface="Calibri"/>
              </a:rPr>
              <a:t>Produkty </a:t>
            </a:r>
            <a:r>
              <a:rPr lang="pl-PL" sz="1500" spc="-5" dirty="0">
                <a:solidFill>
                  <a:srgbClr val="FFFFFF"/>
                </a:solidFill>
                <a:latin typeface="Calibri"/>
                <a:cs typeface="Calibri"/>
              </a:rPr>
              <a:t>uzupełniające są kupowane od zewnętrznych dostawców</a:t>
            </a:r>
            <a:endParaRPr lang="en-US" sz="1500" spc="-5" dirty="0">
              <a:solidFill>
                <a:srgbClr val="FFFFFF"/>
              </a:solidFill>
              <a:latin typeface="Calibri"/>
              <a:cs typeface="Calibri"/>
            </a:endParaRPr>
          </a:p>
          <a:p>
            <a:pPr marL="195580" marR="5080" lvl="1">
              <a:lnSpc>
                <a:spcPct val="100000"/>
              </a:lnSpc>
              <a:spcBef>
                <a:spcPts val="359"/>
              </a:spcBef>
              <a:tabLst>
                <a:tab pos="370840" algn="l"/>
              </a:tabLst>
            </a:pPr>
            <a:endParaRPr sz="1500" dirty="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161201" y="6138001"/>
            <a:ext cx="788399" cy="5147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5392737" y="0"/>
            <a:ext cx="3751262" cy="68579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3" name="Logotype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803" y="6130802"/>
            <a:ext cx="1116000" cy="6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889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333740" y="6395211"/>
            <a:ext cx="61594" cy="285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" spc="-5" dirty="0">
                <a:latin typeface="Calibri"/>
                <a:cs typeface="Calibri"/>
              </a:rPr>
              <a:t>E</a:t>
            </a:r>
            <a:r>
              <a:rPr sz="100" spc="-10" dirty="0">
                <a:latin typeface="Calibri"/>
                <a:cs typeface="Calibri"/>
              </a:rPr>
              <a:t>n</a:t>
            </a:r>
            <a:r>
              <a:rPr sz="100" spc="-5" dirty="0">
                <a:latin typeface="Calibri"/>
                <a:cs typeface="Calibri"/>
              </a:rPr>
              <a:t>g</a:t>
            </a:r>
            <a:r>
              <a:rPr sz="100" dirty="0">
                <a:latin typeface="Calibri"/>
                <a:cs typeface="Calibri"/>
              </a:rPr>
              <a:t> </a:t>
            </a:r>
            <a:r>
              <a:rPr sz="100" spc="-10" dirty="0">
                <a:latin typeface="Calibri"/>
                <a:cs typeface="Calibri"/>
              </a:rPr>
              <a:t> U</a:t>
            </a:r>
            <a:r>
              <a:rPr sz="100" spc="-5" dirty="0">
                <a:latin typeface="Calibri"/>
                <a:cs typeface="Calibri"/>
              </a:rPr>
              <a:t>S</a:t>
            </a:r>
            <a:endParaRPr sz="10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791744" y="658830"/>
            <a:ext cx="2597785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lang="pl-PL" sz="3600" spc="-10" dirty="0" smtClean="0">
                <a:solidFill>
                  <a:srgbClr val="251312"/>
                </a:solidFill>
              </a:rPr>
              <a:t>BAWMY SIĘ JEDZENIEM</a:t>
            </a:r>
            <a:endParaRPr sz="3600" dirty="0"/>
          </a:p>
        </p:txBody>
      </p:sp>
      <p:sp>
        <p:nvSpPr>
          <p:cNvPr id="4" name="object 4"/>
          <p:cNvSpPr txBox="1"/>
          <p:nvPr/>
        </p:nvSpPr>
        <p:spPr>
          <a:xfrm>
            <a:off x="4804959" y="1873265"/>
            <a:ext cx="3990340" cy="22159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pl-PL" sz="2000" dirty="0">
                <a:solidFill>
                  <a:srgbClr val="251312"/>
                </a:solidFill>
              </a:rPr>
              <a:t>Duni uwielbia bawić się jedzeniem       i aranżacją stołu.</a:t>
            </a:r>
            <a:endParaRPr lang="en-GB" sz="2000" dirty="0">
              <a:solidFill>
                <a:srgbClr val="251312"/>
              </a:solidFill>
            </a:endParaRPr>
          </a:p>
          <a:p>
            <a:pPr>
              <a:lnSpc>
                <a:spcPct val="90000"/>
              </a:lnSpc>
              <a:defRPr/>
            </a:pPr>
            <a:r>
              <a:rPr lang="pl-PL" sz="2000" dirty="0">
                <a:solidFill>
                  <a:srgbClr val="251312"/>
                </a:solidFill>
              </a:rPr>
              <a:t>Gdzie jest jedzenie tam są ludzie.</a:t>
            </a:r>
            <a:endParaRPr lang="en-GB" sz="2000" dirty="0">
              <a:solidFill>
                <a:srgbClr val="251312"/>
              </a:solidFill>
            </a:endParaRPr>
          </a:p>
          <a:p>
            <a:pPr>
              <a:lnSpc>
                <a:spcPct val="90000"/>
              </a:lnSpc>
              <a:defRPr/>
            </a:pPr>
            <a:r>
              <a:rPr lang="pl-PL" sz="2000" dirty="0">
                <a:solidFill>
                  <a:srgbClr val="251312"/>
                </a:solidFill>
              </a:rPr>
              <a:t>A gdzie jest jedzenie i ludzie, </a:t>
            </a:r>
            <a:r>
              <a:rPr lang="pl-PL" sz="2000" dirty="0" smtClean="0">
                <a:solidFill>
                  <a:srgbClr val="251312"/>
                </a:solidFill>
              </a:rPr>
              <a:t>tam</a:t>
            </a:r>
          </a:p>
          <a:p>
            <a:pPr>
              <a:lnSpc>
                <a:spcPct val="90000"/>
              </a:lnSpc>
              <a:defRPr/>
            </a:pPr>
            <a:r>
              <a:rPr lang="pl-PL" sz="2000" dirty="0" smtClean="0">
                <a:solidFill>
                  <a:srgbClr val="251312"/>
                </a:solidFill>
              </a:rPr>
              <a:t>jest </a:t>
            </a:r>
            <a:r>
              <a:rPr lang="en-GB" sz="2000" dirty="0">
                <a:solidFill>
                  <a:srgbClr val="251312"/>
                </a:solidFill>
              </a:rPr>
              <a:t>design.</a:t>
            </a:r>
          </a:p>
          <a:p>
            <a:pPr>
              <a:lnSpc>
                <a:spcPct val="90000"/>
              </a:lnSpc>
              <a:defRPr/>
            </a:pPr>
            <a:r>
              <a:rPr lang="pl-PL" sz="2000" dirty="0">
                <a:solidFill>
                  <a:srgbClr val="251312"/>
                </a:solidFill>
              </a:rPr>
              <a:t>Kiedy łączymy jedzenie, ludzi i design oraz aranżujemy to w inspirujący sposób - jesteśmy bezkonkurencyjni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0" y="0"/>
            <a:ext cx="4572000" cy="685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 dirty="0">
              <a:latin typeface="Times New Roman"/>
              <a:cs typeface="Times New Roman"/>
            </a:endParaRPr>
          </a:p>
          <a:p>
            <a:pPr marL="196850">
              <a:lnSpc>
                <a:spcPct val="100000"/>
              </a:lnSpc>
              <a:spcBef>
                <a:spcPts val="815"/>
              </a:spcBef>
            </a:pPr>
            <a:r>
              <a:rPr sz="1000" spc="-10" dirty="0">
                <a:solidFill>
                  <a:srgbClr val="333233"/>
                </a:solidFill>
                <a:latin typeface="Arial"/>
                <a:cs typeface="Arial"/>
              </a:rPr>
              <a:t>14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159563" y="6138001"/>
            <a:ext cx="790037" cy="5167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0" y="0"/>
            <a:ext cx="4571997" cy="6857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3" name="Logotype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803" y="6130802"/>
            <a:ext cx="1116000" cy="6588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 marR="753745" algn="r">
              <a:lnSpc>
                <a:spcPct val="100000"/>
              </a:lnSpc>
            </a:pPr>
            <a:r>
              <a:rPr sz="100" spc="-5" dirty="0">
                <a:latin typeface="Calibri"/>
                <a:cs typeface="Calibri"/>
              </a:rPr>
              <a:t>E</a:t>
            </a:r>
            <a:r>
              <a:rPr sz="100" spc="-10" dirty="0">
                <a:latin typeface="Calibri"/>
                <a:cs typeface="Calibri"/>
              </a:rPr>
              <a:t>n</a:t>
            </a:r>
            <a:r>
              <a:rPr sz="100" spc="-5" dirty="0">
                <a:latin typeface="Calibri"/>
                <a:cs typeface="Calibri"/>
              </a:rPr>
              <a:t>g</a:t>
            </a:r>
            <a:r>
              <a:rPr sz="100" dirty="0">
                <a:latin typeface="Calibri"/>
                <a:cs typeface="Calibri"/>
              </a:rPr>
              <a:t> </a:t>
            </a:r>
            <a:r>
              <a:rPr sz="100" spc="-10" dirty="0">
                <a:latin typeface="Calibri"/>
                <a:cs typeface="Calibri"/>
              </a:rPr>
              <a:t> U</a:t>
            </a:r>
            <a:r>
              <a:rPr sz="100" spc="-5" dirty="0">
                <a:latin typeface="Calibri"/>
                <a:cs typeface="Calibri"/>
              </a:rPr>
              <a:t>S</a:t>
            </a:r>
            <a:endParaRPr sz="100" dirty="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161201" y="6138001"/>
            <a:ext cx="788399" cy="5147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9143999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304800" y="4651423"/>
            <a:ext cx="8991600" cy="16312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pl-PL" sz="2400" spc="-5" dirty="0" smtClean="0">
                <a:solidFill>
                  <a:srgbClr val="FFFFFF"/>
                </a:solidFill>
                <a:latin typeface="Calibri"/>
                <a:cs typeface="Calibri"/>
              </a:rPr>
              <a:t>Nasza obietnica marki</a:t>
            </a:r>
            <a:endParaRPr sz="2400" dirty="0">
              <a:latin typeface="Calibri"/>
              <a:cs typeface="Calibri"/>
            </a:endParaRPr>
          </a:p>
          <a:p>
            <a:pPr defTabSz="216000">
              <a:spcBef>
                <a:spcPts val="600"/>
              </a:spcBef>
            </a:pPr>
            <a:r>
              <a:rPr lang="sv-SE" sz="3600" b="1" dirty="0">
                <a:solidFill>
                  <a:schemeClr val="bg1"/>
                </a:solidFill>
                <a:latin typeface="Calibri" panose="020F0502020204030204" pitchFamily="34" charset="0"/>
              </a:rPr>
              <a:t>DUNI </a:t>
            </a:r>
            <a:r>
              <a:rPr lang="pl-PL" sz="3600" b="1" dirty="0">
                <a:solidFill>
                  <a:schemeClr val="bg1"/>
                </a:solidFill>
                <a:latin typeface="Calibri" panose="020F0502020204030204" pitchFamily="34" charset="0"/>
              </a:rPr>
              <a:t>DOSTARCZA</a:t>
            </a:r>
            <a:r>
              <a:rPr lang="sv-SE" sz="3600" b="1" dirty="0">
                <a:solidFill>
                  <a:schemeClr val="bg1"/>
                </a:solidFill>
                <a:latin typeface="Calibri" panose="020F0502020204030204" pitchFamily="34" charset="0"/>
              </a:rPr>
              <a:t> GOODFOODMOOD</a:t>
            </a:r>
          </a:p>
          <a:p>
            <a:pPr defTabSz="216000">
              <a:spcBef>
                <a:spcPts val="600"/>
              </a:spcBef>
            </a:pPr>
            <a:r>
              <a:rPr lang="pl-PL" sz="3600" b="1" dirty="0">
                <a:solidFill>
                  <a:schemeClr val="bg1"/>
                </a:solidFill>
                <a:latin typeface="Calibri" panose="020F0502020204030204" pitchFamily="34" charset="0"/>
              </a:rPr>
              <a:t>TAM GDZIE LUDZIE SPOTYKAJĄ SIĘ I JEDZĄ</a:t>
            </a:r>
            <a:endParaRPr sz="3600" b="1" dirty="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161210" y="6138001"/>
            <a:ext cx="785114" cy="5147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1" name="Logotype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803" y="6130802"/>
            <a:ext cx="1116000" cy="65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 marR="753745" algn="r">
              <a:lnSpc>
                <a:spcPct val="100000"/>
              </a:lnSpc>
            </a:pPr>
            <a:r>
              <a:rPr sz="100" spc="-5" dirty="0">
                <a:latin typeface="Calibri"/>
                <a:cs typeface="Calibri"/>
              </a:rPr>
              <a:t>E</a:t>
            </a:r>
            <a:r>
              <a:rPr sz="100" spc="-10" dirty="0">
                <a:latin typeface="Calibri"/>
                <a:cs typeface="Calibri"/>
              </a:rPr>
              <a:t>n</a:t>
            </a:r>
            <a:r>
              <a:rPr sz="100" spc="-5" dirty="0">
                <a:latin typeface="Calibri"/>
                <a:cs typeface="Calibri"/>
              </a:rPr>
              <a:t>g</a:t>
            </a:r>
            <a:r>
              <a:rPr sz="100" dirty="0">
                <a:latin typeface="Calibri"/>
                <a:cs typeface="Calibri"/>
              </a:rPr>
              <a:t> </a:t>
            </a:r>
            <a:r>
              <a:rPr sz="100" spc="-10" dirty="0">
                <a:latin typeface="Calibri"/>
                <a:cs typeface="Calibri"/>
              </a:rPr>
              <a:t> U</a:t>
            </a:r>
            <a:r>
              <a:rPr sz="100" spc="-5" dirty="0">
                <a:latin typeface="Calibri"/>
                <a:cs typeface="Calibri"/>
              </a:rPr>
              <a:t>S</a:t>
            </a:r>
            <a:endParaRPr sz="100" dirty="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161201" y="6138001"/>
            <a:ext cx="788399" cy="5147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9144000" cy="1231900"/>
          </a:xfrm>
          <a:custGeom>
            <a:avLst/>
            <a:gdLst/>
            <a:ahLst/>
            <a:cxnLst/>
            <a:rect l="l" t="t" r="r" b="b"/>
            <a:pathLst>
              <a:path w="9144000" h="1231900">
                <a:moveTo>
                  <a:pt x="0" y="1231900"/>
                </a:moveTo>
                <a:lnTo>
                  <a:pt x="9144000" y="1231900"/>
                </a:lnTo>
                <a:lnTo>
                  <a:pt x="9144000" y="0"/>
                </a:lnTo>
                <a:lnTo>
                  <a:pt x="0" y="0"/>
                </a:lnTo>
                <a:lnTo>
                  <a:pt x="0" y="12319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1624769" y="3365500"/>
            <a:ext cx="5954395" cy="3492500"/>
          </a:xfrm>
          <a:custGeom>
            <a:avLst/>
            <a:gdLst/>
            <a:ahLst/>
            <a:cxnLst/>
            <a:rect l="l" t="t" r="r" b="b"/>
            <a:pathLst>
              <a:path w="5954395" h="3492500">
                <a:moveTo>
                  <a:pt x="0" y="3492500"/>
                </a:moveTo>
                <a:lnTo>
                  <a:pt x="5953925" y="3492500"/>
                </a:lnTo>
                <a:lnTo>
                  <a:pt x="5953925" y="0"/>
                </a:lnTo>
                <a:lnTo>
                  <a:pt x="0" y="0"/>
                </a:lnTo>
                <a:lnTo>
                  <a:pt x="0" y="34925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 txBox="1"/>
          <p:nvPr/>
        </p:nvSpPr>
        <p:spPr>
          <a:xfrm>
            <a:off x="1660376" y="3524466"/>
            <a:ext cx="5771315" cy="32573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spcBef>
                <a:spcPts val="1000"/>
              </a:spcBef>
            </a:pPr>
            <a:r>
              <a:rPr lang="pl-PL" altLang="en-US" sz="1300" dirty="0">
                <a:latin typeface="Calibri" pitchFamily="34" charset="0"/>
              </a:rPr>
              <a:t>Jedzenie jest esencją każdego spotkania przy stole</a:t>
            </a:r>
            <a:r>
              <a:rPr lang="en-US" altLang="en-US" sz="1300" dirty="0">
                <a:latin typeface="Calibri" pitchFamily="34" charset="0"/>
              </a:rPr>
              <a:t>. </a:t>
            </a:r>
            <a:r>
              <a:rPr lang="pl-PL" altLang="en-US" sz="1300" dirty="0">
                <a:latin typeface="Calibri" pitchFamily="34" charset="0"/>
              </a:rPr>
              <a:t>I tak też powinno być. </a:t>
            </a:r>
            <a:endParaRPr lang="pl-PL" altLang="en-US" sz="1300" dirty="0" smtClean="0">
              <a:latin typeface="Calibri" pitchFamily="34" charset="0"/>
            </a:endParaRPr>
          </a:p>
          <a:p>
            <a:pPr algn="ctr">
              <a:spcBef>
                <a:spcPts val="1000"/>
              </a:spcBef>
            </a:pPr>
            <a:r>
              <a:rPr lang="en-US" altLang="en-US" sz="1300" dirty="0" smtClean="0">
                <a:latin typeface="Calibri" pitchFamily="34" charset="0"/>
              </a:rPr>
              <a:t> </a:t>
            </a:r>
            <a:r>
              <a:rPr lang="pl-PL" altLang="en-US" sz="1300" dirty="0">
                <a:latin typeface="Calibri" pitchFamily="34" charset="0"/>
              </a:rPr>
              <a:t>Jedzenie jest sposobem zbliżania ludzi</a:t>
            </a:r>
            <a:r>
              <a:rPr lang="en-US" altLang="en-US" sz="1300" dirty="0">
                <a:latin typeface="Calibri" pitchFamily="34" charset="0"/>
              </a:rPr>
              <a:t>. </a:t>
            </a:r>
            <a:r>
              <a:rPr lang="pl-PL" altLang="en-US" sz="1300" dirty="0">
                <a:latin typeface="Calibri" pitchFamily="34" charset="0"/>
              </a:rPr>
              <a:t>Jedzenie jest wspólnym mianownikiem</a:t>
            </a:r>
            <a:r>
              <a:rPr lang="en-US" altLang="en-US" sz="1300" dirty="0">
                <a:latin typeface="Calibri" pitchFamily="34" charset="0"/>
              </a:rPr>
              <a:t>. </a:t>
            </a:r>
          </a:p>
          <a:p>
            <a:pPr algn="ctr">
              <a:spcBef>
                <a:spcPts val="1000"/>
              </a:spcBef>
            </a:pPr>
            <a:r>
              <a:rPr lang="pl-PL" altLang="en-US" sz="1300" dirty="0">
                <a:latin typeface="Calibri" pitchFamily="34" charset="0"/>
              </a:rPr>
              <a:t>Inspirujący wystrój upiększy każdą okazję spotkania przy stole i zmienia </a:t>
            </a:r>
            <a:r>
              <a:rPr lang="pl-PL" altLang="en-US" sz="1300" dirty="0" smtClean="0">
                <a:latin typeface="Calibri" pitchFamily="34" charset="0"/>
              </a:rPr>
              <a:t>w </a:t>
            </a:r>
            <a:r>
              <a:rPr lang="pl-PL" altLang="en-US" sz="1300" dirty="0">
                <a:latin typeface="Calibri" pitchFamily="34" charset="0"/>
              </a:rPr>
              <a:t>zapadające w pamięć doświadczenie – uczta dla wszystkich zmysłów</a:t>
            </a:r>
            <a:r>
              <a:rPr lang="pl-PL" altLang="en-US" sz="1300" dirty="0" smtClean="0">
                <a:latin typeface="Calibri" pitchFamily="34" charset="0"/>
              </a:rPr>
              <a:t>, </a:t>
            </a:r>
            <a:r>
              <a:rPr lang="pl-PL" altLang="en-US" sz="1300" dirty="0">
                <a:latin typeface="Calibri" pitchFamily="34" charset="0"/>
              </a:rPr>
              <a:t>nie tylko dla smaku.</a:t>
            </a:r>
            <a:endParaRPr lang="en-US" altLang="en-US" sz="1300" dirty="0">
              <a:latin typeface="Calibri" pitchFamily="34" charset="0"/>
            </a:endParaRPr>
          </a:p>
          <a:p>
            <a:pPr algn="ctr">
              <a:spcBef>
                <a:spcPts val="1000"/>
              </a:spcBef>
            </a:pPr>
            <a:r>
              <a:rPr lang="pl-PL" altLang="en-US" sz="1300" dirty="0">
                <a:latin typeface="Calibri" pitchFamily="34" charset="0"/>
              </a:rPr>
              <a:t>Nie jesteśmy jedynie dostawcą serwetek, nakryć stołu, świeczek, kubków, </a:t>
            </a:r>
            <a:r>
              <a:rPr lang="pl-PL" altLang="en-US" sz="1300" dirty="0" smtClean="0">
                <a:latin typeface="Calibri" pitchFamily="34" charset="0"/>
              </a:rPr>
              <a:t>                   talerzy </a:t>
            </a:r>
            <a:r>
              <a:rPr lang="pl-PL" altLang="en-US" sz="1300" dirty="0">
                <a:latin typeface="Calibri" pitchFamily="34" charset="0"/>
              </a:rPr>
              <a:t>i sztućców.</a:t>
            </a:r>
            <a:r>
              <a:rPr lang="en-US" altLang="en-US" sz="1300" dirty="0">
                <a:latin typeface="Calibri" pitchFamily="34" charset="0"/>
              </a:rPr>
              <a:t> </a:t>
            </a:r>
            <a:r>
              <a:rPr lang="pl-PL" altLang="en-US" sz="1300" dirty="0">
                <a:latin typeface="Calibri" pitchFamily="34" charset="0"/>
              </a:rPr>
              <a:t>Tworzymy nastrój wyczekiwania, ekscytacji, </a:t>
            </a:r>
            <a:r>
              <a:rPr lang="pl-PL" altLang="en-US" sz="1300" dirty="0" smtClean="0">
                <a:latin typeface="Calibri" pitchFamily="34" charset="0"/>
              </a:rPr>
              <a:t>inspiracji                         i </a:t>
            </a:r>
            <a:r>
              <a:rPr lang="pl-PL" altLang="en-US" sz="1300" dirty="0">
                <a:latin typeface="Calibri" pitchFamily="34" charset="0"/>
              </a:rPr>
              <a:t>niespodzianki</a:t>
            </a:r>
            <a:r>
              <a:rPr lang="en-US" altLang="en-US" sz="1300" dirty="0">
                <a:latin typeface="Calibri" pitchFamily="34" charset="0"/>
              </a:rPr>
              <a:t> – </a:t>
            </a:r>
            <a:r>
              <a:rPr lang="pl-PL" altLang="en-US" sz="1300" dirty="0">
                <a:latin typeface="Calibri" pitchFamily="34" charset="0"/>
              </a:rPr>
              <a:t>będących niezbędnymi elementami udanego lunchu, </a:t>
            </a:r>
            <a:r>
              <a:rPr lang="pl-PL" altLang="en-US" sz="1300" dirty="0" smtClean="0">
                <a:latin typeface="Calibri" pitchFamily="34" charset="0"/>
              </a:rPr>
              <a:t>                  kolacji czy </a:t>
            </a:r>
            <a:r>
              <a:rPr lang="pl-PL" altLang="en-US" sz="1300" dirty="0">
                <a:latin typeface="Calibri" pitchFamily="34" charset="0"/>
              </a:rPr>
              <a:t>przyjęcia.</a:t>
            </a:r>
            <a:endParaRPr lang="en-US" altLang="en-US" sz="1300" dirty="0">
              <a:latin typeface="Calibri" pitchFamily="34" charset="0"/>
            </a:endParaRPr>
          </a:p>
          <a:p>
            <a:pPr algn="ctr">
              <a:spcBef>
                <a:spcPts val="1000"/>
              </a:spcBef>
            </a:pPr>
            <a:r>
              <a:rPr lang="pl-PL" altLang="en-US" sz="1300" dirty="0">
                <a:latin typeface="Calibri" pitchFamily="34" charset="0"/>
              </a:rPr>
              <a:t>Wszystko co wymyślamy, produkujemy i dostarczamy, wszystko co polecamy </a:t>
            </a:r>
            <a:r>
              <a:rPr lang="pl-PL" altLang="en-US" sz="1300" dirty="0" smtClean="0">
                <a:latin typeface="Calibri" pitchFamily="34" charset="0"/>
              </a:rPr>
              <a:t>              </a:t>
            </a:r>
            <a:r>
              <a:rPr lang="pl-PL" altLang="en-US" sz="1300" dirty="0">
                <a:latin typeface="Calibri" pitchFamily="34" charset="0"/>
              </a:rPr>
              <a:t>lub sprzedajemy dotyka ludzkich zmysłów – oczu, dłoni, ust</a:t>
            </a:r>
            <a:r>
              <a:rPr lang="pl-PL" altLang="en-US" sz="1300" dirty="0" smtClean="0">
                <a:latin typeface="Calibri" pitchFamily="34" charset="0"/>
              </a:rPr>
              <a:t>.                                       </a:t>
            </a:r>
            <a:r>
              <a:rPr lang="en-US" altLang="en-US" sz="1300" dirty="0" smtClean="0">
                <a:latin typeface="Calibri" pitchFamily="34" charset="0"/>
              </a:rPr>
              <a:t> </a:t>
            </a:r>
            <a:r>
              <a:rPr lang="pl-PL" altLang="en-US" sz="1300" dirty="0">
                <a:latin typeface="Calibri" pitchFamily="34" charset="0"/>
              </a:rPr>
              <a:t>Dzięki naszej innowacyjnej i zachęcającej oprawie, kreujmy dobry nastrój dla każdego spotkania przy stole.</a:t>
            </a:r>
            <a:r>
              <a:rPr lang="en-US" altLang="en-US" sz="1300" dirty="0">
                <a:latin typeface="Calibri" pitchFamily="34" charset="0"/>
              </a:rPr>
              <a:t> </a:t>
            </a:r>
            <a:r>
              <a:rPr lang="pl-PL" altLang="en-US" sz="1300" dirty="0" smtClean="0">
                <a:latin typeface="Calibri" pitchFamily="34" charset="0"/>
              </a:rPr>
              <a:t> </a:t>
            </a:r>
          </a:p>
          <a:p>
            <a:pPr algn="ctr">
              <a:spcBef>
                <a:spcPts val="1000"/>
              </a:spcBef>
            </a:pPr>
            <a:r>
              <a:rPr lang="pl-PL" altLang="en-US" sz="1400" dirty="0" smtClean="0">
                <a:latin typeface="Calibri" pitchFamily="34" charset="0"/>
              </a:rPr>
              <a:t>Dostarczamy </a:t>
            </a:r>
            <a:r>
              <a:rPr lang="en-US" altLang="en-US" sz="1400" dirty="0" smtClean="0">
                <a:latin typeface="Calibri" pitchFamily="34" charset="0"/>
              </a:rPr>
              <a:t>GOODFOODMOOD.</a:t>
            </a:r>
            <a:endParaRPr lang="en-US" altLang="en-US" sz="1400" dirty="0">
              <a:latin typeface="Calibri" pitchFamily="34" charset="0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49262" y="307340"/>
            <a:ext cx="8245475" cy="814581"/>
          </a:xfrm>
          <a:prstGeom prst="rect">
            <a:avLst/>
          </a:prstGeom>
        </p:spPr>
        <p:txBody>
          <a:bodyPr vert="horz" wrap="square" lIns="0" tIns="258063" rIns="0" bIns="0" rtlCol="0">
            <a:spAutoFit/>
          </a:bodyPr>
          <a:lstStyle/>
          <a:p>
            <a:pPr marL="1277620">
              <a:lnSpc>
                <a:spcPct val="100000"/>
              </a:lnSpc>
            </a:pPr>
            <a:r>
              <a:rPr lang="pl-PL" sz="3600" b="1" dirty="0" smtClean="0">
                <a:latin typeface="Calibri"/>
                <a:cs typeface="Calibri"/>
              </a:rPr>
              <a:t>MANIFEST MARKI DUNI</a:t>
            </a:r>
            <a:endParaRPr sz="3600" dirty="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8161201" y="6138001"/>
            <a:ext cx="788399" cy="5147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5" name="Logotype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803" y="6130802"/>
            <a:ext cx="1116000" cy="6588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 marR="753745" algn="r">
              <a:lnSpc>
                <a:spcPct val="100000"/>
              </a:lnSpc>
            </a:pPr>
            <a:r>
              <a:rPr sz="100" spc="-5" dirty="0">
                <a:latin typeface="Calibri"/>
                <a:cs typeface="Calibri"/>
              </a:rPr>
              <a:t>E</a:t>
            </a:r>
            <a:r>
              <a:rPr sz="100" spc="-10" dirty="0">
                <a:latin typeface="Calibri"/>
                <a:cs typeface="Calibri"/>
              </a:rPr>
              <a:t>n</a:t>
            </a:r>
            <a:r>
              <a:rPr sz="100" spc="-5" dirty="0">
                <a:latin typeface="Calibri"/>
                <a:cs typeface="Calibri"/>
              </a:rPr>
              <a:t>g</a:t>
            </a:r>
            <a:r>
              <a:rPr sz="100" dirty="0">
                <a:latin typeface="Calibri"/>
                <a:cs typeface="Calibri"/>
              </a:rPr>
              <a:t> </a:t>
            </a:r>
            <a:r>
              <a:rPr sz="100" spc="-10" dirty="0">
                <a:latin typeface="Calibri"/>
                <a:cs typeface="Calibri"/>
              </a:rPr>
              <a:t> U</a:t>
            </a:r>
            <a:r>
              <a:rPr sz="100" spc="-5" dirty="0">
                <a:latin typeface="Calibri"/>
                <a:cs typeface="Calibri"/>
              </a:rPr>
              <a:t>S</a:t>
            </a:r>
            <a:endParaRPr sz="100" dirty="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161201" y="6138001"/>
            <a:ext cx="788399" cy="5147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8078051" y="6138405"/>
            <a:ext cx="787582" cy="51639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333740" y="6395211"/>
            <a:ext cx="61594" cy="285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" spc="-5" dirty="0">
                <a:latin typeface="Calibri"/>
                <a:cs typeface="Calibri"/>
              </a:rPr>
              <a:t>E</a:t>
            </a:r>
            <a:r>
              <a:rPr sz="100" spc="-10" dirty="0">
                <a:latin typeface="Calibri"/>
                <a:cs typeface="Calibri"/>
              </a:rPr>
              <a:t>n</a:t>
            </a:r>
            <a:r>
              <a:rPr sz="100" spc="-5" dirty="0">
                <a:latin typeface="Calibri"/>
                <a:cs typeface="Calibri"/>
              </a:rPr>
              <a:t>g</a:t>
            </a:r>
            <a:r>
              <a:rPr sz="100" dirty="0">
                <a:latin typeface="Calibri"/>
                <a:cs typeface="Calibri"/>
              </a:rPr>
              <a:t> </a:t>
            </a:r>
            <a:r>
              <a:rPr sz="100" spc="-10" dirty="0">
                <a:latin typeface="Calibri"/>
                <a:cs typeface="Calibri"/>
              </a:rPr>
              <a:t> U</a:t>
            </a:r>
            <a:r>
              <a:rPr sz="100" spc="-5" dirty="0">
                <a:latin typeface="Calibri"/>
                <a:cs typeface="Calibri"/>
              </a:rPr>
              <a:t>S</a:t>
            </a:r>
            <a:endParaRPr sz="10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788280" y="304800"/>
            <a:ext cx="2849880" cy="984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lang="pl-PL" spc="-65" dirty="0" smtClean="0">
                <a:solidFill>
                  <a:srgbClr val="251312"/>
                </a:solidFill>
              </a:rPr>
              <a:t>CO WNOSIMY  NA STÓŁ</a:t>
            </a:r>
            <a:endParaRPr spc="-55" dirty="0">
              <a:solidFill>
                <a:srgbClr val="251312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796826" y="1600200"/>
            <a:ext cx="2432774" cy="35455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pl-PL" sz="1600" dirty="0">
                <a:solidFill>
                  <a:srgbClr val="251312"/>
                </a:solidFill>
              </a:rPr>
              <a:t>Skupienie uwagi na emocjach nie oznacza porzucenia racjonalnego myślenia.</a:t>
            </a:r>
            <a:endParaRPr lang="en-US" sz="1600" dirty="0">
              <a:solidFill>
                <a:srgbClr val="251312"/>
              </a:solidFill>
            </a:endParaRPr>
          </a:p>
          <a:p>
            <a:pPr>
              <a:lnSpc>
                <a:spcPct val="90000"/>
              </a:lnSpc>
              <a:defRPr/>
            </a:pPr>
            <a:r>
              <a:rPr lang="pl-PL" sz="1600" dirty="0">
                <a:solidFill>
                  <a:srgbClr val="251312"/>
                </a:solidFill>
              </a:rPr>
              <a:t>W końcu dostarczenie naszym klientom produktów najwyższej jakości jest podstawą wprowadzenia </a:t>
            </a:r>
            <a:r>
              <a:rPr lang="en-US" sz="1600" dirty="0" smtClean="0">
                <a:solidFill>
                  <a:srgbClr val="251312"/>
                </a:solidFill>
              </a:rPr>
              <a:t>GOODFOODMOOD </a:t>
            </a:r>
            <a:r>
              <a:rPr lang="pl-PL" sz="1600" dirty="0" smtClean="0">
                <a:solidFill>
                  <a:srgbClr val="251312"/>
                </a:solidFill>
              </a:rPr>
              <a:t>na rynek</a:t>
            </a:r>
            <a:r>
              <a:rPr lang="pl-PL" sz="1600" dirty="0">
                <a:solidFill>
                  <a:srgbClr val="251312"/>
                </a:solidFill>
              </a:rPr>
              <a:t>.</a:t>
            </a:r>
            <a:endParaRPr lang="en-US" sz="1600" dirty="0">
              <a:solidFill>
                <a:srgbClr val="251312"/>
              </a:solidFill>
            </a:endParaRPr>
          </a:p>
          <a:p>
            <a:pPr>
              <a:lnSpc>
                <a:spcPct val="90000"/>
              </a:lnSpc>
              <a:defRPr/>
            </a:pPr>
            <a:r>
              <a:rPr lang="pl-PL" sz="1600" dirty="0">
                <a:solidFill>
                  <a:srgbClr val="251312"/>
                </a:solidFill>
              </a:rPr>
              <a:t>Serwetki, obrusy, świeczki, sztućce, kubki, </a:t>
            </a:r>
            <a:r>
              <a:rPr lang="pl-PL" sz="1600" dirty="0" smtClean="0">
                <a:solidFill>
                  <a:srgbClr val="251312"/>
                </a:solidFill>
              </a:rPr>
              <a:t>miseczki          </a:t>
            </a:r>
            <a:r>
              <a:rPr lang="pl-PL" sz="1600" dirty="0">
                <a:solidFill>
                  <a:srgbClr val="251312"/>
                </a:solidFill>
              </a:rPr>
              <a:t>i inne produkty są racjonalnym dowodem na możliwość dostarczenia </a:t>
            </a:r>
            <a:r>
              <a:rPr lang="en-US" sz="1600" dirty="0" smtClean="0">
                <a:solidFill>
                  <a:srgbClr val="251312"/>
                </a:solidFill>
              </a:rPr>
              <a:t>GOODFOODMOOD</a:t>
            </a:r>
            <a:r>
              <a:rPr lang="pl-PL" sz="1600" dirty="0" smtClean="0">
                <a:solidFill>
                  <a:srgbClr val="251312"/>
                </a:solidFill>
              </a:rPr>
              <a:t>.</a:t>
            </a:r>
          </a:p>
          <a:p>
            <a:pPr>
              <a:lnSpc>
                <a:spcPct val="90000"/>
              </a:lnSpc>
              <a:defRPr/>
            </a:pPr>
            <a:r>
              <a:rPr lang="pl-PL" sz="1600" dirty="0" smtClean="0">
                <a:solidFill>
                  <a:srgbClr val="251312"/>
                </a:solidFill>
              </a:rPr>
              <a:t>Nazywamy </a:t>
            </a:r>
            <a:r>
              <a:rPr lang="pl-PL" sz="1600" dirty="0">
                <a:solidFill>
                  <a:srgbClr val="251312"/>
                </a:solidFill>
              </a:rPr>
              <a:t>je naszymi wzmacniaczami nastroju.</a:t>
            </a:r>
            <a:endParaRPr lang="en-US" sz="1600" dirty="0">
              <a:solidFill>
                <a:srgbClr val="251312"/>
              </a:solidFill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0" y="0"/>
            <a:ext cx="5594985" cy="685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 dirty="0">
              <a:latin typeface="Times New Roman"/>
              <a:cs typeface="Times New Roman"/>
            </a:endParaRPr>
          </a:p>
          <a:p>
            <a:pPr marL="196850">
              <a:lnSpc>
                <a:spcPct val="100000"/>
              </a:lnSpc>
              <a:spcBef>
                <a:spcPts val="815"/>
              </a:spcBef>
            </a:pPr>
            <a:r>
              <a:rPr sz="1000" spc="-10" dirty="0">
                <a:solidFill>
                  <a:srgbClr val="333233"/>
                </a:solidFill>
                <a:latin typeface="Arial"/>
                <a:cs typeface="Arial"/>
              </a:rPr>
              <a:t>18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159563" y="6138001"/>
            <a:ext cx="790037" cy="5167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0" y="0"/>
            <a:ext cx="5594735" cy="6857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3" name="Logotype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803" y="6130802"/>
            <a:ext cx="1116000" cy="6588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7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460375" y="4254428"/>
            <a:ext cx="8215313" cy="1362121"/>
          </a:xfrm>
        </p:spPr>
        <p:txBody>
          <a:bodyPr/>
          <a:lstStyle/>
          <a:p>
            <a:pPr eaLnBrk="1" hangingPunct="1"/>
            <a:r>
              <a:rPr lang="en-US" altLang="sv-SE" sz="4400" dirty="0">
                <a:solidFill>
                  <a:srgbClr val="FFFFFF"/>
                </a:solidFill>
                <a:ea typeface="MS PGothic" pitchFamily="34" charset="-128"/>
              </a:rPr>
              <a:t>Objective and assignment</a:t>
            </a:r>
          </a:p>
        </p:txBody>
      </p:sp>
      <p:sp>
        <p:nvSpPr>
          <p:cNvPr id="2" name="Underrubrik 1"/>
          <p:cNvSpPr>
            <a:spLocks noGrp="1"/>
          </p:cNvSpPr>
          <p:nvPr>
            <p:ph type="subTitle" sz="quarter" idx="1"/>
          </p:nvPr>
        </p:nvSpPr>
        <p:spPr>
          <a:xfrm>
            <a:off x="464628" y="5750289"/>
            <a:ext cx="6761163" cy="956469"/>
          </a:xfrm>
        </p:spPr>
        <p:txBody>
          <a:bodyPr/>
          <a:lstStyle/>
          <a:p>
            <a:pPr>
              <a:spcBef>
                <a:spcPts val="700"/>
              </a:spcBef>
              <a:buClr>
                <a:srgbClr val="008040"/>
              </a:buClr>
              <a:buSzPct val="100000"/>
            </a:pPr>
            <a:r>
              <a:rPr lang="en-US" altLang="sv-SE" sz="2400" dirty="0">
                <a:solidFill>
                  <a:srgbClr val="FFFFFF"/>
                </a:solidFill>
                <a:latin typeface="DIN-Regular"/>
                <a:ea typeface="MS PGothic" pitchFamily="34" charset="-128"/>
                <a:sym typeface="DIN-Regular"/>
              </a:rPr>
              <a:t>Capture the DNA of the Duni brand </a:t>
            </a:r>
            <a:br>
              <a:rPr lang="en-US" altLang="sv-SE" sz="2400" dirty="0">
                <a:solidFill>
                  <a:srgbClr val="FFFFFF"/>
                </a:solidFill>
                <a:latin typeface="DIN-Regular"/>
                <a:ea typeface="MS PGothic" pitchFamily="34" charset="-128"/>
                <a:sym typeface="DIN-Regular"/>
              </a:rPr>
            </a:br>
            <a:r>
              <a:rPr lang="en-US" altLang="sv-SE" sz="2400" dirty="0">
                <a:solidFill>
                  <a:srgbClr val="FFFFFF"/>
                </a:solidFill>
                <a:latin typeface="DIN-Regular"/>
                <a:ea typeface="MS PGothic" pitchFamily="34" charset="-128"/>
                <a:sym typeface="DIN-Regular"/>
              </a:rPr>
              <a:t>and define a strategic brand platform</a:t>
            </a:r>
          </a:p>
        </p:txBody>
      </p:sp>
      <p:pic>
        <p:nvPicPr>
          <p:cNvPr id="7" name="Platshållare för bild 6" descr="P23A2071 2.jpg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9" name="Bildobjekt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3125" y="28575"/>
            <a:ext cx="1511300" cy="977900"/>
          </a:xfrm>
          <a:prstGeom prst="rect">
            <a:avLst/>
          </a:prstGeom>
        </p:spPr>
      </p:pic>
      <p:pic>
        <p:nvPicPr>
          <p:cNvPr id="10" name="Bildobjekt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5675" y="1298260"/>
            <a:ext cx="1298575" cy="1289365"/>
          </a:xfrm>
          <a:prstGeom prst="rect">
            <a:avLst/>
          </a:prstGeom>
        </p:spPr>
      </p:pic>
      <p:pic>
        <p:nvPicPr>
          <p:cNvPr id="14" name="Bildobjekt 1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4050" y="2959968"/>
            <a:ext cx="1901825" cy="605556"/>
          </a:xfrm>
          <a:prstGeom prst="rect">
            <a:avLst/>
          </a:prstGeom>
        </p:spPr>
      </p:pic>
      <p:pic>
        <p:nvPicPr>
          <p:cNvPr id="18" name="Bildobjekt 1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5200" y="3768410"/>
            <a:ext cx="1298575" cy="1289365"/>
          </a:xfrm>
          <a:prstGeom prst="rect">
            <a:avLst/>
          </a:prstGeom>
        </p:spPr>
      </p:pic>
      <p:pic>
        <p:nvPicPr>
          <p:cNvPr id="21" name="Bildobjekt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86425" y="5559425"/>
            <a:ext cx="1028700" cy="1028700"/>
          </a:xfrm>
          <a:prstGeom prst="rect">
            <a:avLst/>
          </a:prstGeom>
        </p:spPr>
      </p:pic>
      <p:pic>
        <p:nvPicPr>
          <p:cNvPr id="23" name="Bildobjekt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5800" y="5575300"/>
            <a:ext cx="1028700" cy="1028700"/>
          </a:xfrm>
          <a:prstGeom prst="rect">
            <a:avLst/>
          </a:prstGeom>
        </p:spPr>
      </p:pic>
      <p:pic>
        <p:nvPicPr>
          <p:cNvPr id="26" name="Bildobjekt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02450" y="5553075"/>
            <a:ext cx="1028700" cy="1028700"/>
          </a:xfrm>
          <a:prstGeom prst="rect">
            <a:avLst/>
          </a:prstGeom>
        </p:spPr>
      </p:pic>
      <p:pic>
        <p:nvPicPr>
          <p:cNvPr id="27" name="Bildobjekt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67675" y="5578475"/>
            <a:ext cx="1028700" cy="1028700"/>
          </a:xfrm>
          <a:prstGeom prst="rect">
            <a:avLst/>
          </a:prstGeom>
        </p:spPr>
      </p:pic>
      <p:cxnSp>
        <p:nvCxnSpPr>
          <p:cNvPr id="118796" name="Rak 118795"/>
          <p:cNvCxnSpPr/>
          <p:nvPr/>
        </p:nvCxnSpPr>
        <p:spPr bwMode="auto">
          <a:xfrm flipH="1">
            <a:off x="5254625" y="4762500"/>
            <a:ext cx="904875" cy="8890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8798" name="Rak 118797"/>
          <p:cNvCxnSpPr/>
          <p:nvPr/>
        </p:nvCxnSpPr>
        <p:spPr bwMode="auto">
          <a:xfrm>
            <a:off x="5826125" y="5095875"/>
            <a:ext cx="914400" cy="914400"/>
          </a:xfrm>
          <a:prstGeom prst="lin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8800" name="Rak 118799"/>
          <p:cNvCxnSpPr/>
          <p:nvPr/>
        </p:nvCxnSpPr>
        <p:spPr bwMode="auto">
          <a:xfrm flipH="1">
            <a:off x="6318250" y="5016500"/>
            <a:ext cx="174625" cy="6032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8802" name="Rak 118801"/>
          <p:cNvCxnSpPr/>
          <p:nvPr/>
        </p:nvCxnSpPr>
        <p:spPr bwMode="auto">
          <a:xfrm>
            <a:off x="7080250" y="4937125"/>
            <a:ext cx="238125" cy="6350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8804" name="Rak 118803"/>
          <p:cNvCxnSpPr/>
          <p:nvPr/>
        </p:nvCxnSpPr>
        <p:spPr bwMode="auto">
          <a:xfrm>
            <a:off x="7196667" y="4519083"/>
            <a:ext cx="1264708" cy="110066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3" name="Rectangle 3"/>
          <p:cNvSpPr txBox="1">
            <a:spLocks noChangeArrowheads="1"/>
          </p:cNvSpPr>
          <p:nvPr/>
        </p:nvSpPr>
        <p:spPr bwMode="auto">
          <a:xfrm>
            <a:off x="699976" y="1542238"/>
            <a:ext cx="4554649" cy="61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Calibri" charset="0"/>
                <a:ea typeface="ヒラギノ角ゴ Pro W3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Calibri" charset="0"/>
                <a:ea typeface="ヒラギノ角ゴ Pro W3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Calibri" charset="0"/>
                <a:ea typeface="ヒラギノ角ゴ Pro W3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Calibri" charset="0"/>
                <a:ea typeface="ヒラギノ角ゴ Pro W3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Georgia" charset="0"/>
                <a:ea typeface="ヒラギノ角ゴ Pro W3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Georgia" charset="0"/>
                <a:ea typeface="ヒラギノ角ゴ Pro W3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Georgia" charset="0"/>
                <a:ea typeface="ヒラギノ角ゴ Pro W3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Georgia" charset="0"/>
                <a:ea typeface="ヒラギノ角ゴ Pro W3" charset="0"/>
              </a:defRPr>
            </a:lvl9pPr>
          </a:lstStyle>
          <a:p>
            <a:pPr>
              <a:defRPr/>
            </a:pPr>
            <a:r>
              <a:rPr lang="pl-PL" sz="2600" dirty="0" smtClean="0">
                <a:solidFill>
                  <a:srgbClr val="FFFFFF"/>
                </a:solidFill>
              </a:rPr>
              <a:t>NASZE WZMACNIACZE NASTROJU</a:t>
            </a:r>
            <a:endParaRPr lang="en-GB" sz="2600" dirty="0">
              <a:solidFill>
                <a:srgbClr val="FFFFFF"/>
              </a:solidFill>
            </a:endParaRPr>
          </a:p>
        </p:txBody>
      </p:sp>
      <p:cxnSp>
        <p:nvCxnSpPr>
          <p:cNvPr id="76" name="Rak 75"/>
          <p:cNvCxnSpPr/>
          <p:nvPr/>
        </p:nvCxnSpPr>
        <p:spPr bwMode="auto">
          <a:xfrm flipH="1">
            <a:off x="6677025" y="2508250"/>
            <a:ext cx="1058" cy="47519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4" name="Rak 113"/>
          <p:cNvCxnSpPr/>
          <p:nvPr/>
        </p:nvCxnSpPr>
        <p:spPr bwMode="auto">
          <a:xfrm flipH="1">
            <a:off x="6678084" y="3528744"/>
            <a:ext cx="1" cy="54583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Rectangle 3"/>
          <p:cNvSpPr txBox="1">
            <a:spLocks noChangeArrowheads="1"/>
          </p:cNvSpPr>
          <p:nvPr/>
        </p:nvSpPr>
        <p:spPr bwMode="auto">
          <a:xfrm>
            <a:off x="6045200" y="1836536"/>
            <a:ext cx="1316039" cy="565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Calibri" charset="0"/>
                <a:ea typeface="ヒラギノ角ゴ Pro W3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Calibri" charset="0"/>
                <a:ea typeface="ヒラギノ角ゴ Pro W3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Calibri" charset="0"/>
                <a:ea typeface="ヒラギノ角ゴ Pro W3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Calibri" charset="0"/>
                <a:ea typeface="ヒラギノ角ゴ Pro W3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Georgia" charset="0"/>
                <a:ea typeface="ヒラギノ角ゴ Pro W3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Georgia" charset="0"/>
                <a:ea typeface="ヒラギノ角ゴ Pro W3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Georgia" charset="0"/>
                <a:ea typeface="ヒラギノ角ゴ Pro W3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Georgia" charset="0"/>
                <a:ea typeface="ヒラギノ角ゴ Pro W3" charset="0"/>
              </a:defRPr>
            </a:lvl9pPr>
          </a:lstStyle>
          <a:p>
            <a:pPr algn="ctr">
              <a:defRPr/>
            </a:pPr>
            <a:r>
              <a:rPr lang="pl-PL" sz="900" dirty="0" smtClean="0">
                <a:solidFill>
                  <a:srgbClr val="11265E">
                    <a:lumMod val="50000"/>
                  </a:srgbClr>
                </a:solidFill>
              </a:rPr>
              <a:t>CZOŁOWY  DOSTAWCA               TABLE TOP &amp;  </a:t>
            </a:r>
          </a:p>
          <a:p>
            <a:pPr algn="ctr">
              <a:defRPr/>
            </a:pPr>
            <a:r>
              <a:rPr lang="pl-PL" sz="900" dirty="0" smtClean="0">
                <a:solidFill>
                  <a:srgbClr val="11265E">
                    <a:lumMod val="50000"/>
                  </a:srgbClr>
                </a:solidFill>
              </a:rPr>
              <a:t>OPAKOWAŃ </a:t>
            </a:r>
          </a:p>
          <a:p>
            <a:pPr algn="ctr">
              <a:defRPr/>
            </a:pPr>
            <a:r>
              <a:rPr lang="pl-PL" sz="900" dirty="0" smtClean="0">
                <a:solidFill>
                  <a:srgbClr val="11265E">
                    <a:lumMod val="50000"/>
                  </a:srgbClr>
                </a:solidFill>
              </a:rPr>
              <a:t>DO </a:t>
            </a:r>
            <a:r>
              <a:rPr lang="pl-PL" sz="900" dirty="0">
                <a:solidFill>
                  <a:srgbClr val="11265E">
                    <a:lumMod val="50000"/>
                  </a:srgbClr>
                </a:solidFill>
              </a:rPr>
              <a:t>Ż</a:t>
            </a:r>
            <a:r>
              <a:rPr lang="pl-PL" sz="900" dirty="0" smtClean="0">
                <a:solidFill>
                  <a:srgbClr val="11265E">
                    <a:lumMod val="50000"/>
                  </a:srgbClr>
                </a:solidFill>
              </a:rPr>
              <a:t>YWNOŚCI</a:t>
            </a:r>
            <a:endParaRPr lang="en-GB" sz="900" dirty="0">
              <a:solidFill>
                <a:srgbClr val="11265E">
                  <a:lumMod val="50000"/>
                </a:srgbClr>
              </a:solidFill>
            </a:endParaRPr>
          </a:p>
        </p:txBody>
      </p:sp>
      <p:sp>
        <p:nvSpPr>
          <p:cNvPr id="33" name="Rectangle 3"/>
          <p:cNvSpPr txBox="1">
            <a:spLocks noChangeArrowheads="1"/>
          </p:cNvSpPr>
          <p:nvPr/>
        </p:nvSpPr>
        <p:spPr bwMode="auto">
          <a:xfrm>
            <a:off x="6240037" y="1471139"/>
            <a:ext cx="873975" cy="289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Calibri" charset="0"/>
                <a:ea typeface="ヒラギノ角ゴ Pro W3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Calibri" charset="0"/>
                <a:ea typeface="ヒラギノ角ゴ Pro W3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Calibri" charset="0"/>
                <a:ea typeface="ヒラギノ角ゴ Pro W3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Calibri" charset="0"/>
                <a:ea typeface="ヒラギノ角ゴ Pro W3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Georgia" charset="0"/>
                <a:ea typeface="ヒラギノ角ゴ Pro W3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Georgia" charset="0"/>
                <a:ea typeface="ヒラギノ角ゴ Pro W3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Georgia" charset="0"/>
                <a:ea typeface="ヒラギノ角ゴ Pro W3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Georgia" charset="0"/>
                <a:ea typeface="ヒラギノ角ゴ Pro W3" charset="0"/>
              </a:defRPr>
            </a:lvl9pPr>
          </a:lstStyle>
          <a:p>
            <a:pPr algn="ctr">
              <a:defRPr/>
            </a:pPr>
            <a:r>
              <a:rPr lang="pl-PL" sz="1600" b="1" dirty="0" smtClean="0">
                <a:solidFill>
                  <a:srgbClr val="11265E">
                    <a:lumMod val="50000"/>
                  </a:srgbClr>
                </a:solidFill>
              </a:rPr>
              <a:t>CEL</a:t>
            </a:r>
            <a:endParaRPr lang="en-GB" sz="1600" b="1" dirty="0">
              <a:solidFill>
                <a:srgbClr val="11265E">
                  <a:lumMod val="50000"/>
                </a:srgbClr>
              </a:solidFill>
            </a:endParaRPr>
          </a:p>
        </p:txBody>
      </p:sp>
      <p:sp>
        <p:nvSpPr>
          <p:cNvPr id="34" name="Rectangle 3"/>
          <p:cNvSpPr txBox="1">
            <a:spLocks noChangeArrowheads="1"/>
          </p:cNvSpPr>
          <p:nvPr/>
        </p:nvSpPr>
        <p:spPr bwMode="auto">
          <a:xfrm>
            <a:off x="5864113" y="2833856"/>
            <a:ext cx="1787637" cy="412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Calibri" charset="0"/>
                <a:ea typeface="ヒラギノ角ゴ Pro W3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Calibri" charset="0"/>
                <a:ea typeface="ヒラギノ角ゴ Pro W3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Calibri" charset="0"/>
                <a:ea typeface="ヒラギノ角ゴ Pro W3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Calibri" charset="0"/>
                <a:ea typeface="ヒラギノ角ゴ Pro W3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Georgia" charset="0"/>
                <a:ea typeface="ヒラギノ角ゴ Pro W3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Georgia" charset="0"/>
                <a:ea typeface="ヒラギノ角ゴ Pro W3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Georgia" charset="0"/>
                <a:ea typeface="ヒラギノ角ゴ Pro W3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Georgia" charset="0"/>
                <a:ea typeface="ヒラギノ角ゴ Pro W3" charset="0"/>
              </a:defRPr>
            </a:lvl9pPr>
          </a:lstStyle>
          <a:p>
            <a:pPr algn="ctr">
              <a:defRPr/>
            </a:pPr>
            <a:r>
              <a:rPr lang="pl-PL" sz="1400" b="1" dirty="0" smtClean="0">
                <a:solidFill>
                  <a:srgbClr val="11265E">
                    <a:lumMod val="50000"/>
                  </a:srgbClr>
                </a:solidFill>
              </a:rPr>
              <a:t>OBIETNICA MARKI</a:t>
            </a:r>
            <a:endParaRPr lang="en-GB" sz="1400" b="1" dirty="0">
              <a:solidFill>
                <a:srgbClr val="11265E">
                  <a:lumMod val="50000"/>
                </a:srgbClr>
              </a:solidFill>
            </a:endParaRPr>
          </a:p>
        </p:txBody>
      </p:sp>
      <p:sp>
        <p:nvSpPr>
          <p:cNvPr id="35" name="Rectangle 3"/>
          <p:cNvSpPr txBox="1">
            <a:spLocks noChangeArrowheads="1"/>
          </p:cNvSpPr>
          <p:nvPr/>
        </p:nvSpPr>
        <p:spPr bwMode="auto">
          <a:xfrm>
            <a:off x="5744368" y="3246076"/>
            <a:ext cx="1928813" cy="282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Calibri" charset="0"/>
                <a:ea typeface="ヒラギノ角ゴ Pro W3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Calibri" charset="0"/>
                <a:ea typeface="ヒラギノ角ゴ Pro W3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Calibri" charset="0"/>
                <a:ea typeface="ヒラギノ角ゴ Pro W3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Calibri" charset="0"/>
                <a:ea typeface="ヒラギノ角ゴ Pro W3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Georgia" charset="0"/>
                <a:ea typeface="ヒラギノ角ゴ Pro W3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Georgia" charset="0"/>
                <a:ea typeface="ヒラギノ角ゴ Pro W3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Georgia" charset="0"/>
                <a:ea typeface="ヒラギノ角ゴ Pro W3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Georgia" charset="0"/>
                <a:ea typeface="ヒラギノ角ゴ Pro W3" charset="0"/>
              </a:defRPr>
            </a:lvl9pPr>
          </a:lstStyle>
          <a:p>
            <a:pPr algn="ctr">
              <a:defRPr/>
            </a:pPr>
            <a:r>
              <a:rPr lang="pl-PL" sz="1000" dirty="0" smtClean="0">
                <a:solidFill>
                  <a:srgbClr val="11265E">
                    <a:lumMod val="50000"/>
                  </a:srgbClr>
                </a:solidFill>
              </a:rPr>
              <a:t> </a:t>
            </a:r>
            <a:r>
              <a:rPr lang="pl-PL" sz="900" dirty="0" smtClean="0">
                <a:solidFill>
                  <a:srgbClr val="11265E">
                    <a:lumMod val="50000"/>
                  </a:srgbClr>
                </a:solidFill>
              </a:rPr>
              <a:t>GOODFOODMOODDO  TAM GDZIE LUDZIE SIĘ SPOTYKAJĄ I JEDZĄ</a:t>
            </a:r>
            <a:endParaRPr lang="en-GB" sz="900" dirty="0">
              <a:solidFill>
                <a:srgbClr val="11265E">
                  <a:lumMod val="50000"/>
                </a:srgbClr>
              </a:solidFill>
            </a:endParaRPr>
          </a:p>
        </p:txBody>
      </p:sp>
      <p:sp>
        <p:nvSpPr>
          <p:cNvPr id="36" name="Rectangle 3"/>
          <p:cNvSpPr txBox="1">
            <a:spLocks noChangeArrowheads="1"/>
          </p:cNvSpPr>
          <p:nvPr/>
        </p:nvSpPr>
        <p:spPr bwMode="auto">
          <a:xfrm>
            <a:off x="5843798" y="4118103"/>
            <a:ext cx="1668574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Calibri" charset="0"/>
                <a:ea typeface="ヒラギノ角ゴ Pro W3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Calibri" charset="0"/>
                <a:ea typeface="ヒラギノ角ゴ Pro W3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Calibri" charset="0"/>
                <a:ea typeface="ヒラギノ角ゴ Pro W3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Calibri" charset="0"/>
                <a:ea typeface="ヒラギノ角ゴ Pro W3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Georgia" charset="0"/>
                <a:ea typeface="ヒラギノ角ゴ Pro W3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Georgia" charset="0"/>
                <a:ea typeface="ヒラギノ角ゴ Pro W3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Georgia" charset="0"/>
                <a:ea typeface="ヒラギノ角ゴ Pro W3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Georgia" charset="0"/>
                <a:ea typeface="ヒラギノ角ゴ Pro W3" charset="0"/>
              </a:defRPr>
            </a:lvl9pPr>
          </a:lstStyle>
          <a:p>
            <a:pPr algn="ctr">
              <a:defRPr/>
            </a:pPr>
            <a:r>
              <a:rPr lang="pl-PL" sz="1400" b="1" dirty="0" smtClean="0">
                <a:solidFill>
                  <a:srgbClr val="11265E">
                    <a:lumMod val="50000"/>
                  </a:srgbClr>
                </a:solidFill>
              </a:rPr>
              <a:t>WZMACNIACZE NASTROJU</a:t>
            </a:r>
            <a:endParaRPr lang="en-GB" sz="1400" b="1" dirty="0">
              <a:solidFill>
                <a:srgbClr val="11265E">
                  <a:lumMod val="50000"/>
                </a:srgbClr>
              </a:solidFill>
            </a:endParaRPr>
          </a:p>
        </p:txBody>
      </p:sp>
      <p:sp>
        <p:nvSpPr>
          <p:cNvPr id="37" name="Rectangle 3"/>
          <p:cNvSpPr txBox="1">
            <a:spLocks noChangeArrowheads="1"/>
          </p:cNvSpPr>
          <p:nvPr/>
        </p:nvSpPr>
        <p:spPr bwMode="auto">
          <a:xfrm>
            <a:off x="4176811" y="5657850"/>
            <a:ext cx="1668574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Calibri" charset="0"/>
                <a:ea typeface="ヒラギノ角ゴ Pro W3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Calibri" charset="0"/>
                <a:ea typeface="ヒラギノ角ゴ Pro W3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Calibri" charset="0"/>
                <a:ea typeface="ヒラギノ角ゴ Pro W3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Calibri" charset="0"/>
                <a:ea typeface="ヒラギノ角ゴ Pro W3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Georgia" charset="0"/>
                <a:ea typeface="ヒラギノ角ゴ Pro W3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Georgia" charset="0"/>
                <a:ea typeface="ヒラギノ角ゴ Pro W3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Georgia" charset="0"/>
                <a:ea typeface="ヒラギノ角ゴ Pro W3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Georgia" charset="0"/>
                <a:ea typeface="ヒラギノ角ゴ Pro W3" charset="0"/>
              </a:defRPr>
            </a:lvl9pPr>
          </a:lstStyle>
          <a:p>
            <a:pPr algn="ctr">
              <a:defRPr/>
            </a:pPr>
            <a:r>
              <a:rPr lang="pl-PL" sz="1400" b="1" dirty="0" smtClean="0">
                <a:solidFill>
                  <a:srgbClr val="11265E">
                    <a:lumMod val="50000"/>
                  </a:srgbClr>
                </a:solidFill>
              </a:rPr>
              <a:t>KOLOR</a:t>
            </a:r>
            <a:endParaRPr lang="en-GB" sz="1400" b="1" dirty="0">
              <a:solidFill>
                <a:srgbClr val="11265E">
                  <a:lumMod val="50000"/>
                </a:srgbClr>
              </a:solidFill>
            </a:endParaRPr>
          </a:p>
        </p:txBody>
      </p:sp>
      <p:sp>
        <p:nvSpPr>
          <p:cNvPr id="38" name="Rectangle 3"/>
          <p:cNvSpPr txBox="1">
            <a:spLocks noChangeArrowheads="1"/>
          </p:cNvSpPr>
          <p:nvPr/>
        </p:nvSpPr>
        <p:spPr bwMode="auto">
          <a:xfrm>
            <a:off x="5371988" y="5748337"/>
            <a:ext cx="1668574" cy="4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Calibri" charset="0"/>
                <a:ea typeface="ヒラギノ角ゴ Pro W3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Calibri" charset="0"/>
                <a:ea typeface="ヒラギノ角ゴ Pro W3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Calibri" charset="0"/>
                <a:ea typeface="ヒラギノ角ゴ Pro W3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Calibri" charset="0"/>
                <a:ea typeface="ヒラギノ角ゴ Pro W3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Georgia" charset="0"/>
                <a:ea typeface="ヒラギノ角ゴ Pro W3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Georgia" charset="0"/>
                <a:ea typeface="ヒラギノ角ゴ Pro W3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Georgia" charset="0"/>
                <a:ea typeface="ヒラギノ角ゴ Pro W3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Georgia" charset="0"/>
                <a:ea typeface="ヒラギノ角ゴ Pro W3" charset="0"/>
              </a:defRPr>
            </a:lvl9pPr>
          </a:lstStyle>
          <a:p>
            <a:pPr algn="ctr">
              <a:defRPr/>
            </a:pPr>
            <a:r>
              <a:rPr lang="pl-PL" sz="1400" b="1" dirty="0" smtClean="0">
                <a:solidFill>
                  <a:srgbClr val="11265E">
                    <a:lumMod val="50000"/>
                  </a:srgbClr>
                </a:solidFill>
              </a:rPr>
              <a:t>WZÓR</a:t>
            </a:r>
            <a:endParaRPr lang="en-GB" sz="1400" b="1" dirty="0">
              <a:solidFill>
                <a:srgbClr val="11265E">
                  <a:lumMod val="50000"/>
                </a:srgbClr>
              </a:solidFill>
            </a:endParaRPr>
          </a:p>
        </p:txBody>
      </p:sp>
      <p:sp>
        <p:nvSpPr>
          <p:cNvPr id="39" name="Rectangle 3"/>
          <p:cNvSpPr txBox="1">
            <a:spLocks noChangeArrowheads="1"/>
          </p:cNvSpPr>
          <p:nvPr/>
        </p:nvSpPr>
        <p:spPr bwMode="auto">
          <a:xfrm>
            <a:off x="6627017" y="5667375"/>
            <a:ext cx="1668574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Calibri" charset="0"/>
                <a:ea typeface="ヒラギノ角ゴ Pro W3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Calibri" charset="0"/>
                <a:ea typeface="ヒラギノ角ゴ Pro W3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Calibri" charset="0"/>
                <a:ea typeface="ヒラギノ角ゴ Pro W3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Calibri" charset="0"/>
                <a:ea typeface="ヒラギノ角ゴ Pro W3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Georgia" charset="0"/>
                <a:ea typeface="ヒラギノ角ゴ Pro W3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Georgia" charset="0"/>
                <a:ea typeface="ヒラギノ角ゴ Pro W3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Georgia" charset="0"/>
                <a:ea typeface="ヒラギノ角ゴ Pro W3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Georgia" charset="0"/>
                <a:ea typeface="ヒラギノ角ゴ Pro W3" charset="0"/>
              </a:defRPr>
            </a:lvl9pPr>
          </a:lstStyle>
          <a:p>
            <a:pPr algn="ctr">
              <a:defRPr/>
            </a:pPr>
            <a:r>
              <a:rPr lang="pl-PL" sz="1400" b="1" dirty="0" smtClean="0">
                <a:solidFill>
                  <a:srgbClr val="11265E">
                    <a:lumMod val="50000"/>
                  </a:srgbClr>
                </a:solidFill>
              </a:rPr>
              <a:t>MATERIAŁY</a:t>
            </a:r>
            <a:endParaRPr lang="en-GB" sz="1400" b="1" dirty="0">
              <a:solidFill>
                <a:srgbClr val="11265E">
                  <a:lumMod val="50000"/>
                </a:srgbClr>
              </a:solidFill>
            </a:endParaRPr>
          </a:p>
        </p:txBody>
      </p:sp>
      <p:sp>
        <p:nvSpPr>
          <p:cNvPr id="40" name="Rectangle 3"/>
          <p:cNvSpPr txBox="1">
            <a:spLocks noChangeArrowheads="1"/>
          </p:cNvSpPr>
          <p:nvPr/>
        </p:nvSpPr>
        <p:spPr bwMode="auto">
          <a:xfrm>
            <a:off x="7996117" y="5659735"/>
            <a:ext cx="1180362" cy="765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Calibri" charset="0"/>
                <a:ea typeface="ヒラギノ角ゴ Pro W3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Calibri" charset="0"/>
                <a:ea typeface="ヒラギノ角ゴ Pro W3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Calibri" charset="0"/>
                <a:ea typeface="ヒラギノ角ゴ Pro W3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Calibri" charset="0"/>
                <a:ea typeface="ヒラギノ角ゴ Pro W3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Georgia" charset="0"/>
                <a:ea typeface="ヒラギノ角ゴ Pro W3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Georgia" charset="0"/>
                <a:ea typeface="ヒラギノ角ゴ Pro W3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Georgia" charset="0"/>
                <a:ea typeface="ヒラギノ角ゴ Pro W3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Georgia" charset="0"/>
                <a:ea typeface="ヒラギノ角ゴ Pro W3" charset="0"/>
              </a:defRPr>
            </a:lvl9pPr>
          </a:lstStyle>
          <a:p>
            <a:pPr algn="ctr">
              <a:defRPr/>
            </a:pPr>
            <a:r>
              <a:rPr lang="pl-PL" sz="1300" b="1" dirty="0" smtClean="0">
                <a:solidFill>
                  <a:srgbClr val="11265E">
                    <a:lumMod val="50000"/>
                  </a:srgbClr>
                </a:solidFill>
              </a:rPr>
              <a:t>KREATYWNY WYSTRÓJ </a:t>
            </a:r>
          </a:p>
          <a:p>
            <a:pPr algn="ctr">
              <a:defRPr/>
            </a:pPr>
            <a:r>
              <a:rPr lang="pl-PL" sz="1300" b="1" dirty="0" smtClean="0">
                <a:solidFill>
                  <a:srgbClr val="11265E">
                    <a:lumMod val="50000"/>
                  </a:srgbClr>
                </a:solidFill>
              </a:rPr>
              <a:t>STOŁU</a:t>
            </a:r>
            <a:endParaRPr lang="en-GB" sz="1300" b="1" dirty="0">
              <a:solidFill>
                <a:srgbClr val="11265E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127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5257800" y="413225"/>
            <a:ext cx="2903649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Calibri" charset="0"/>
                <a:ea typeface="ヒラギノ角ゴ Pro W3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Calibri" charset="0"/>
                <a:ea typeface="ヒラギノ角ゴ Pro W3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Calibri" charset="0"/>
                <a:ea typeface="ヒラギノ角ゴ Pro W3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Calibri" charset="0"/>
                <a:ea typeface="ヒラギノ角ゴ Pro W3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Georgia" charset="0"/>
                <a:ea typeface="ヒラギノ角ゴ Pro W3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Georgia" charset="0"/>
                <a:ea typeface="ヒラギノ角ゴ Pro W3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Georgia" charset="0"/>
                <a:ea typeface="ヒラギノ角ゴ Pro W3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Georgia" charset="0"/>
                <a:ea typeface="ヒラギノ角ゴ Pro W3" charset="0"/>
              </a:defRPr>
            </a:lvl9pPr>
          </a:lstStyle>
          <a:p>
            <a:pPr>
              <a:defRPr/>
            </a:pPr>
            <a:r>
              <a:rPr lang="pl-PL" sz="2400" b="1" dirty="0" smtClean="0">
                <a:solidFill>
                  <a:srgbClr val="11265E">
                    <a:lumMod val="50000"/>
                  </a:srgbClr>
                </a:solidFill>
              </a:rPr>
              <a:t>KOLOR</a:t>
            </a:r>
            <a:r>
              <a:rPr lang="pl-PL" sz="2400" dirty="0" smtClean="0">
                <a:solidFill>
                  <a:srgbClr val="11265E">
                    <a:lumMod val="50000"/>
                  </a:srgbClr>
                </a:solidFill>
              </a:rPr>
              <a:t> dostosowany     do każdego nastroju</a:t>
            </a:r>
            <a:endParaRPr lang="en-GB" sz="2400" dirty="0">
              <a:solidFill>
                <a:srgbClr val="11265E">
                  <a:lumMod val="50000"/>
                </a:srgbClr>
              </a:solidFill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5257800" y="1438898"/>
            <a:ext cx="3132249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Calibri" charset="0"/>
                <a:ea typeface="ヒラギノ角ゴ Pro W3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Calibri" charset="0"/>
                <a:ea typeface="ヒラギノ角ゴ Pro W3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Calibri" charset="0"/>
                <a:ea typeface="ヒラギノ角ゴ Pro W3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Calibri" charset="0"/>
                <a:ea typeface="ヒラギノ角ゴ Pro W3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Georgia" charset="0"/>
                <a:ea typeface="ヒラギノ角ゴ Pro W3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Georgia" charset="0"/>
                <a:ea typeface="ヒラギノ角ゴ Pro W3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Georgia" charset="0"/>
                <a:ea typeface="ヒラギノ角ゴ Pro W3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Georgia" charset="0"/>
                <a:ea typeface="ヒラギノ角ゴ Pro W3" charset="0"/>
              </a:defRPr>
            </a:lvl9pPr>
          </a:lstStyle>
          <a:p>
            <a:pPr marL="285750" indent="-285750">
              <a:buFont typeface="Arial"/>
              <a:buChar char="•"/>
            </a:pPr>
            <a:r>
              <a:rPr lang="pl-PL" sz="1800" dirty="0" smtClean="0">
                <a:solidFill>
                  <a:srgbClr val="09132F"/>
                </a:solidFill>
              </a:rPr>
              <a:t>Nasza historia</a:t>
            </a:r>
            <a:endParaRPr lang="sv-SE" sz="1800" dirty="0">
              <a:solidFill>
                <a:srgbClr val="09132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pl-PL" sz="1800" dirty="0" smtClean="0">
                <a:solidFill>
                  <a:srgbClr val="09132F"/>
                </a:solidFill>
              </a:rPr>
              <a:t>Istotne </a:t>
            </a:r>
            <a:r>
              <a:rPr lang="sv-SE" sz="1800" dirty="0" smtClean="0">
                <a:solidFill>
                  <a:srgbClr val="09132F"/>
                </a:solidFill>
              </a:rPr>
              <a:t>know </a:t>
            </a:r>
            <a:r>
              <a:rPr lang="sv-SE" sz="1800" dirty="0">
                <a:solidFill>
                  <a:srgbClr val="09132F"/>
                </a:solidFill>
              </a:rPr>
              <a:t>how</a:t>
            </a:r>
          </a:p>
          <a:p>
            <a:pPr marL="285750" indent="-285750">
              <a:buFont typeface="Arial"/>
              <a:buChar char="•"/>
            </a:pPr>
            <a:r>
              <a:rPr lang="pl-PL" sz="1800" dirty="0" smtClean="0">
                <a:solidFill>
                  <a:srgbClr val="09132F"/>
                </a:solidFill>
              </a:rPr>
              <a:t>Wyjątkowy asortyment</a:t>
            </a:r>
            <a:endParaRPr lang="sv-SE" sz="1800" dirty="0">
              <a:solidFill>
                <a:srgbClr val="09132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pl-PL" sz="1800" dirty="0" smtClean="0">
                <a:solidFill>
                  <a:srgbClr val="09132F"/>
                </a:solidFill>
              </a:rPr>
              <a:t>Skupienie na trendach</a:t>
            </a:r>
            <a:endParaRPr lang="sv-SE" sz="1800" dirty="0" smtClean="0">
              <a:solidFill>
                <a:srgbClr val="09132F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36"/>
            <a:ext cx="4838700" cy="6860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Logotype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803" y="6130802"/>
            <a:ext cx="1116000" cy="6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120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445976" y="254000"/>
            <a:ext cx="2903649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Calibri" charset="0"/>
                <a:ea typeface="ヒラギノ角ゴ Pro W3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Calibri" charset="0"/>
                <a:ea typeface="ヒラギノ角ゴ Pro W3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Calibri" charset="0"/>
                <a:ea typeface="ヒラギノ角ゴ Pro W3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Calibri" charset="0"/>
                <a:ea typeface="ヒラギノ角ゴ Pro W3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Georgia" charset="0"/>
                <a:ea typeface="ヒラギノ角ゴ Pro W3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Georgia" charset="0"/>
                <a:ea typeface="ヒラギノ角ゴ Pro W3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Georgia" charset="0"/>
                <a:ea typeface="ヒラギノ角ゴ Pro W3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Georgia" charset="0"/>
                <a:ea typeface="ヒラギノ角ゴ Pro W3" charset="0"/>
              </a:defRPr>
            </a:lvl9pPr>
          </a:lstStyle>
          <a:p>
            <a:pPr>
              <a:defRPr/>
            </a:pPr>
            <a:r>
              <a:rPr lang="pl-PL" sz="2200" b="1" dirty="0" smtClean="0">
                <a:solidFill>
                  <a:srgbClr val="11265E">
                    <a:lumMod val="50000"/>
                  </a:srgbClr>
                </a:solidFill>
              </a:rPr>
              <a:t>WZORY                       </a:t>
            </a:r>
            <a:r>
              <a:rPr lang="pl-PL" sz="2200" dirty="0" smtClean="0">
                <a:solidFill>
                  <a:srgbClr val="11265E">
                    <a:lumMod val="50000"/>
                  </a:srgbClr>
                </a:solidFill>
              </a:rPr>
              <a:t>które dodają smaku</a:t>
            </a:r>
            <a:endParaRPr lang="en-GB" sz="2200" dirty="0">
              <a:solidFill>
                <a:srgbClr val="11265E">
                  <a:lumMod val="50000"/>
                </a:srgbClr>
              </a:solidFill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217376" y="1539875"/>
            <a:ext cx="3132249" cy="149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Calibri" charset="0"/>
                <a:ea typeface="ヒラギノ角ゴ Pro W3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Calibri" charset="0"/>
                <a:ea typeface="ヒラギノ角ゴ Pro W3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Calibri" charset="0"/>
                <a:ea typeface="ヒラギノ角ゴ Pro W3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Calibri" charset="0"/>
                <a:ea typeface="ヒラギノ角ゴ Pro W3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Georgia" charset="0"/>
                <a:ea typeface="ヒラギノ角ゴ Pro W3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Georgia" charset="0"/>
                <a:ea typeface="ヒラギノ角ゴ Pro W3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Georgia" charset="0"/>
                <a:ea typeface="ヒラギノ角ゴ Pro W3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Georgia" charset="0"/>
                <a:ea typeface="ヒラギノ角ゴ Pro W3" charset="0"/>
              </a:defRPr>
            </a:lvl9pPr>
          </a:lstStyle>
          <a:p>
            <a:pPr marL="285750" indent="-285750">
              <a:buFont typeface="Arial"/>
              <a:buChar char="•"/>
            </a:pPr>
            <a:r>
              <a:rPr lang="pl-PL" sz="1800" dirty="0" smtClean="0">
                <a:solidFill>
                  <a:srgbClr val="09132F"/>
                </a:solidFill>
              </a:rPr>
              <a:t>Rozważne interpretacje trendów</a:t>
            </a:r>
            <a:endParaRPr lang="sv-SE" sz="1800" dirty="0">
              <a:solidFill>
                <a:srgbClr val="09132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pl-PL" sz="1800" dirty="0" smtClean="0">
                <a:solidFill>
                  <a:srgbClr val="09132F"/>
                </a:solidFill>
              </a:rPr>
              <a:t>Współpraca z projektantami     z zewnątrz</a:t>
            </a:r>
            <a:endParaRPr lang="sv-SE" sz="1800" dirty="0" smtClean="0">
              <a:solidFill>
                <a:srgbClr val="09132F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775" y="0"/>
            <a:ext cx="56102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Logotype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803" y="6130802"/>
            <a:ext cx="1116000" cy="6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52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23163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pl-PL" sz="3600" spc="-5" dirty="0" smtClean="0">
                <a:solidFill>
                  <a:srgbClr val="54575A"/>
                </a:solidFill>
              </a:rPr>
              <a:t>Wizja </a:t>
            </a:r>
            <a:endParaRPr sz="3600" dirty="0"/>
          </a:p>
        </p:txBody>
      </p:sp>
      <p:sp>
        <p:nvSpPr>
          <p:cNvPr id="3" name="object 3"/>
          <p:cNvSpPr/>
          <p:nvPr/>
        </p:nvSpPr>
        <p:spPr>
          <a:xfrm>
            <a:off x="8161201" y="6138001"/>
            <a:ext cx="788399" cy="5147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431961" y="1461221"/>
            <a:ext cx="4747260" cy="36933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743585">
              <a:lnSpc>
                <a:spcPct val="100000"/>
              </a:lnSpc>
            </a:pPr>
            <a:r>
              <a:rPr lang="pl-PL" sz="2000" spc="-25" dirty="0" smtClean="0">
                <a:solidFill>
                  <a:srgbClr val="54575A"/>
                </a:solidFill>
                <a:latin typeface="Calibri"/>
                <a:cs typeface="Calibri"/>
              </a:rPr>
              <a:t>Naszą pasją w Duni jest wyróżniać się</a:t>
            </a:r>
          </a:p>
          <a:p>
            <a:pPr marL="12700" marR="743585">
              <a:lnSpc>
                <a:spcPct val="100000"/>
              </a:lnSpc>
            </a:pPr>
            <a:r>
              <a:rPr lang="pl-PL" sz="2000" spc="-25" dirty="0" smtClean="0">
                <a:solidFill>
                  <a:srgbClr val="54575A"/>
                </a:solidFill>
                <a:latin typeface="Calibri"/>
                <a:cs typeface="Calibri"/>
              </a:rPr>
              <a:t>w naszej branży, rozwijać naszą pozycję na rynku międzynarodowym jako firma, która dostarcza najbardziej atrakcyjne,  inspiracyjne koncepcje stołu</a:t>
            </a:r>
          </a:p>
          <a:p>
            <a:pPr marL="12700" marR="743585">
              <a:lnSpc>
                <a:spcPct val="100000"/>
              </a:lnSpc>
            </a:pPr>
            <a:r>
              <a:rPr lang="pl-PL" sz="2000" spc="-25" dirty="0" smtClean="0">
                <a:solidFill>
                  <a:srgbClr val="54575A"/>
                </a:solidFill>
                <a:latin typeface="Calibri"/>
                <a:cs typeface="Calibri"/>
              </a:rPr>
              <a:t>i kreatywne rozwiązania dla dań </a:t>
            </a:r>
          </a:p>
          <a:p>
            <a:pPr marL="12700" marR="743585">
              <a:lnSpc>
                <a:spcPct val="100000"/>
              </a:lnSpc>
            </a:pPr>
            <a:r>
              <a:rPr lang="pl-PL" sz="2000" spc="-25" dirty="0" smtClean="0">
                <a:solidFill>
                  <a:srgbClr val="54575A"/>
                </a:solidFill>
                <a:latin typeface="Calibri"/>
                <a:cs typeface="Calibri"/>
              </a:rPr>
              <a:t>na wynos.</a:t>
            </a:r>
            <a:r>
              <a:rPr sz="2000" spc="-25" dirty="0" smtClean="0">
                <a:solidFill>
                  <a:srgbClr val="54575A"/>
                </a:solidFill>
                <a:latin typeface="Calibri"/>
                <a:cs typeface="Calibri"/>
              </a:rPr>
              <a:t> </a:t>
            </a:r>
            <a:endParaRPr lang="pl-PL" sz="2000" spc="-25" dirty="0" smtClean="0">
              <a:solidFill>
                <a:srgbClr val="54575A"/>
              </a:solidFill>
              <a:latin typeface="Calibri"/>
              <a:cs typeface="Calibri"/>
            </a:endParaRPr>
          </a:p>
          <a:p>
            <a:pPr marL="12700" marR="743585">
              <a:lnSpc>
                <a:spcPct val="100000"/>
              </a:lnSpc>
            </a:pPr>
            <a:r>
              <a:rPr lang="pl-PL" sz="2000" dirty="0" smtClean="0">
                <a:solidFill>
                  <a:srgbClr val="54575A"/>
                </a:solidFill>
                <a:latin typeface="Calibri"/>
                <a:cs typeface="Calibri"/>
              </a:rPr>
              <a:t>Z naszym skupieniem się na jedzeniu, ludziach i wzornictwie, mamy ambicję by zawsze dostarczać </a:t>
            </a:r>
            <a:r>
              <a:rPr sz="2000" spc="-10" dirty="0" smtClean="0">
                <a:solidFill>
                  <a:srgbClr val="54575A"/>
                </a:solidFill>
                <a:latin typeface="Calibri"/>
                <a:cs typeface="Calibri"/>
              </a:rPr>
              <a:t>goodfoodmood</a:t>
            </a:r>
            <a:r>
              <a:rPr lang="pl-PL" sz="2000" spc="-10" dirty="0" smtClean="0">
                <a:solidFill>
                  <a:srgbClr val="54575A"/>
                </a:solidFill>
                <a:latin typeface="Calibri"/>
                <a:cs typeface="Calibri"/>
              </a:rPr>
              <a:t>, które uczyni każde spotkanie p</a:t>
            </a:r>
            <a:r>
              <a:rPr lang="pl-PL" sz="2000" spc="-15" dirty="0" smtClean="0">
                <a:solidFill>
                  <a:srgbClr val="54575A"/>
                </a:solidFill>
                <a:latin typeface="Calibri"/>
                <a:cs typeface="Calibri"/>
              </a:rPr>
              <a:t>rzy stole wyjątkowym</a:t>
            </a:r>
            <a:r>
              <a:rPr sz="2000" spc="-5" dirty="0" smtClean="0">
                <a:solidFill>
                  <a:srgbClr val="54575A"/>
                </a:solidFill>
                <a:latin typeface="Calibri"/>
                <a:cs typeface="Calibri"/>
              </a:rPr>
              <a:t>.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392738" y="0"/>
            <a:ext cx="3751261" cy="6857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1" name="Logotype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803" y="6130802"/>
            <a:ext cx="1116000" cy="65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Duni_small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9564" y="6138403"/>
            <a:ext cx="787585" cy="516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" name="Bildobjekt 7" descr="Duni_Recycle_01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4626" y="1127125"/>
            <a:ext cx="5130124" cy="4574406"/>
          </a:xfrm>
          <a:prstGeom prst="rect">
            <a:avLst/>
          </a:prstGeom>
        </p:spPr>
      </p:pic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4413250" y="285750"/>
            <a:ext cx="4238626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Calibri" charset="0"/>
                <a:ea typeface="ヒラギノ角ゴ Pro W3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Calibri" charset="0"/>
                <a:ea typeface="ヒラギノ角ゴ Pro W3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Calibri" charset="0"/>
                <a:ea typeface="ヒラギノ角ゴ Pro W3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Calibri" charset="0"/>
                <a:ea typeface="ヒラギノ角ゴ Pro W3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Georgia" charset="0"/>
                <a:ea typeface="ヒラギノ角ゴ Pro W3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Georgia" charset="0"/>
                <a:ea typeface="ヒラギノ角ゴ Pro W3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Georgia" charset="0"/>
                <a:ea typeface="ヒラギノ角ゴ Pro W3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Georgia" charset="0"/>
                <a:ea typeface="ヒラギノ角ゴ Pro W3" charset="0"/>
              </a:defRPr>
            </a:lvl9pPr>
          </a:lstStyle>
          <a:p>
            <a:pPr>
              <a:defRPr/>
            </a:pPr>
            <a:r>
              <a:rPr lang="pl-PL" sz="2200" b="1" dirty="0" smtClean="0">
                <a:solidFill>
                  <a:srgbClr val="11265E">
                    <a:lumMod val="50000"/>
                  </a:srgbClr>
                </a:solidFill>
              </a:rPr>
              <a:t>MATERIAŁY</a:t>
            </a:r>
            <a:r>
              <a:rPr lang="en-GB" sz="2200" b="1" dirty="0" smtClean="0">
                <a:solidFill>
                  <a:srgbClr val="11265E">
                    <a:lumMod val="50000"/>
                  </a:srgbClr>
                </a:solidFill>
              </a:rPr>
              <a:t> </a:t>
            </a:r>
            <a:r>
              <a:rPr lang="pl-PL" sz="2200" dirty="0" smtClean="0">
                <a:solidFill>
                  <a:srgbClr val="11265E">
                    <a:lumMod val="50000"/>
                  </a:srgbClr>
                </a:solidFill>
              </a:rPr>
              <a:t>które są mile widziane na stole</a:t>
            </a:r>
            <a:endParaRPr lang="en-GB" sz="2200" dirty="0" smtClean="0">
              <a:solidFill>
                <a:srgbClr val="11265E">
                  <a:lumMod val="50000"/>
                </a:srgbClr>
              </a:solidFill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5080000" y="1968500"/>
            <a:ext cx="3937000" cy="1523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Calibri" charset="0"/>
                <a:ea typeface="ヒラギノ角ゴ Pro W3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Calibri" charset="0"/>
                <a:ea typeface="ヒラギノ角ゴ Pro W3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Calibri" charset="0"/>
                <a:ea typeface="ヒラギノ角ゴ Pro W3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Calibri" charset="0"/>
                <a:ea typeface="ヒラギノ角ゴ Pro W3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Georgia" charset="0"/>
                <a:ea typeface="ヒラギノ角ゴ Pro W3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Georgia" charset="0"/>
                <a:ea typeface="ヒラギノ角ゴ Pro W3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Georgia" charset="0"/>
                <a:ea typeface="ヒラギノ角ゴ Pro W3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Georgia" charset="0"/>
                <a:ea typeface="ヒラギノ角ゴ Pro W3" charset="0"/>
              </a:defRPr>
            </a:lvl9pPr>
          </a:lstStyle>
          <a:p>
            <a:pPr marL="285750" indent="-285750">
              <a:buFont typeface="Arial"/>
              <a:buChar char="•"/>
            </a:pPr>
            <a:r>
              <a:rPr lang="pl-PL" sz="1800" dirty="0" smtClean="0">
                <a:solidFill>
                  <a:srgbClr val="09132F"/>
                </a:solidFill>
              </a:rPr>
              <a:t>Nasza</a:t>
            </a:r>
            <a:r>
              <a:rPr lang="sv-SE" sz="1800" dirty="0" smtClean="0">
                <a:solidFill>
                  <a:srgbClr val="09132F"/>
                </a:solidFill>
              </a:rPr>
              <a:t> </a:t>
            </a:r>
            <a:r>
              <a:rPr lang="sv-SE" sz="1800" dirty="0">
                <a:solidFill>
                  <a:srgbClr val="09132F"/>
                </a:solidFill>
              </a:rPr>
              <a:t>B</a:t>
            </a:r>
            <a:r>
              <a:rPr lang="sv-SE" sz="1800" dirty="0" smtClean="0">
                <a:solidFill>
                  <a:srgbClr val="09132F"/>
                </a:solidFill>
              </a:rPr>
              <a:t>lue </a:t>
            </a:r>
            <a:r>
              <a:rPr lang="sv-SE" sz="1800" dirty="0">
                <a:solidFill>
                  <a:srgbClr val="09132F"/>
                </a:solidFill>
              </a:rPr>
              <a:t>M</a:t>
            </a:r>
            <a:r>
              <a:rPr lang="sv-SE" sz="1800" dirty="0" smtClean="0">
                <a:solidFill>
                  <a:srgbClr val="09132F"/>
                </a:solidFill>
              </a:rPr>
              <a:t>ission</a:t>
            </a:r>
            <a:endParaRPr lang="sv-SE" sz="1800" dirty="0">
              <a:solidFill>
                <a:srgbClr val="09132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pl-PL" sz="1800" dirty="0" smtClean="0">
                <a:solidFill>
                  <a:srgbClr val="09132F"/>
                </a:solidFill>
              </a:rPr>
              <a:t>Certyfikaty</a:t>
            </a:r>
            <a:r>
              <a:rPr lang="sv-SE" sz="1800" dirty="0" smtClean="0">
                <a:solidFill>
                  <a:srgbClr val="09132F"/>
                </a:solidFill>
              </a:rPr>
              <a:t>: Swan, OK Compost, FSC®</a:t>
            </a:r>
            <a:endParaRPr lang="sv-SE" sz="1800" dirty="0">
              <a:solidFill>
                <a:srgbClr val="09132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pl-PL" sz="1800" dirty="0" smtClean="0">
                <a:solidFill>
                  <a:srgbClr val="09132F"/>
                </a:solidFill>
              </a:rPr>
              <a:t>Nowe przełomowe materiały</a:t>
            </a:r>
            <a:endParaRPr lang="sv-SE" sz="1800" dirty="0" smtClean="0">
              <a:solidFill>
                <a:srgbClr val="09132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360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 descr="Dukningsbild_klar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849470" cy="6858000"/>
          </a:xfrm>
          <a:prstGeom prst="rect">
            <a:avLst/>
          </a:prstGeom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6110175" y="628650"/>
            <a:ext cx="2903649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Calibri" charset="0"/>
                <a:ea typeface="ヒラギノ角ゴ Pro W3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Calibri" charset="0"/>
                <a:ea typeface="ヒラギノ角ゴ Pro W3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Calibri" charset="0"/>
                <a:ea typeface="ヒラギノ角ゴ Pro W3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Calibri" charset="0"/>
                <a:ea typeface="ヒラギノ角ゴ Pro W3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Georgia" charset="0"/>
                <a:ea typeface="ヒラギノ角ゴ Pro W3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Georgia" charset="0"/>
                <a:ea typeface="ヒラギノ角ゴ Pro W3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Georgia" charset="0"/>
                <a:ea typeface="ヒラギノ角ゴ Pro W3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Georgia" charset="0"/>
                <a:ea typeface="ヒラギノ角ゴ Pro W3" charset="0"/>
              </a:defRPr>
            </a:lvl9pPr>
          </a:lstStyle>
          <a:p>
            <a:pPr>
              <a:defRPr/>
            </a:pPr>
            <a:r>
              <a:rPr lang="pl-PL" sz="2200" b="1" dirty="0" smtClean="0">
                <a:solidFill>
                  <a:srgbClr val="11265E">
                    <a:lumMod val="50000"/>
                  </a:srgbClr>
                </a:solidFill>
              </a:rPr>
              <a:t>TWORZENIE NASTROJU PRZY STOLE</a:t>
            </a:r>
            <a:endParaRPr lang="en-GB" sz="2200" b="1" dirty="0" smtClean="0">
              <a:solidFill>
                <a:srgbClr val="11265E">
                  <a:lumMod val="50000"/>
                </a:srgbClr>
              </a:solidFill>
            </a:endParaRPr>
          </a:p>
          <a:p>
            <a:pPr>
              <a:defRPr/>
            </a:pPr>
            <a:r>
              <a:rPr lang="en-GB" sz="2000" dirty="0" smtClean="0">
                <a:solidFill>
                  <a:srgbClr val="11265E">
                    <a:lumMod val="50000"/>
                  </a:srgbClr>
                </a:solidFill>
              </a:rPr>
              <a:t>- </a:t>
            </a:r>
            <a:r>
              <a:rPr lang="pl-PL" sz="2000" dirty="0" smtClean="0">
                <a:solidFill>
                  <a:srgbClr val="11265E">
                    <a:lumMod val="50000"/>
                  </a:srgbClr>
                </a:solidFill>
              </a:rPr>
              <a:t>Suma wszystkich części</a:t>
            </a:r>
            <a:endParaRPr lang="en-GB" sz="2000" dirty="0">
              <a:solidFill>
                <a:srgbClr val="11265E">
                  <a:lumMod val="50000"/>
                </a:srgbClr>
              </a:solidFill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5995876" y="1603375"/>
            <a:ext cx="3132249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Calibri" charset="0"/>
                <a:ea typeface="ヒラギノ角ゴ Pro W3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Calibri" charset="0"/>
                <a:ea typeface="ヒラギノ角ゴ Pro W3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Calibri" charset="0"/>
                <a:ea typeface="ヒラギノ角ゴ Pro W3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Calibri" charset="0"/>
                <a:ea typeface="ヒラギノ角ゴ Pro W3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Georgia" charset="0"/>
                <a:ea typeface="ヒラギノ角ゴ Pro W3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Georgia" charset="0"/>
                <a:ea typeface="ヒラギノ角ゴ Pro W3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Georgia" charset="0"/>
                <a:ea typeface="ヒラギノ角ゴ Pro W3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Georgia" charset="0"/>
                <a:ea typeface="ヒラギノ角ゴ Pro W3" charset="0"/>
              </a:defRPr>
            </a:lvl9pPr>
          </a:lstStyle>
          <a:p>
            <a:pPr marL="285750" indent="-285750">
              <a:buFont typeface="Arial"/>
              <a:buChar char="•"/>
            </a:pPr>
            <a:r>
              <a:rPr lang="pl-PL" sz="1800" dirty="0" smtClean="0">
                <a:solidFill>
                  <a:srgbClr val="09132F"/>
                </a:solidFill>
              </a:rPr>
              <a:t>Nasze wzory, kolory                   i materiały łączą się </a:t>
            </a:r>
            <a:endParaRPr lang="sv-SE" sz="1800" dirty="0">
              <a:solidFill>
                <a:srgbClr val="09132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pl-PL" sz="1800" dirty="0" smtClean="0">
                <a:solidFill>
                  <a:srgbClr val="09132F"/>
                </a:solidFill>
              </a:rPr>
              <a:t>Nasze spojrzenie na kreatywność i inspiracje</a:t>
            </a:r>
            <a:endParaRPr lang="sv-SE" sz="1800" dirty="0">
              <a:solidFill>
                <a:srgbClr val="09132F"/>
              </a:solidFill>
            </a:endParaRPr>
          </a:p>
        </p:txBody>
      </p:sp>
      <p:pic>
        <p:nvPicPr>
          <p:cNvPr id="6" name="Logotype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803" y="6130802"/>
            <a:ext cx="1116000" cy="6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93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obrazu 6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3" r="5533"/>
          <a:stretch>
            <a:fillRect/>
          </a:stretch>
        </p:blipFill>
        <p:spPr/>
      </p:pic>
      <p:sp>
        <p:nvSpPr>
          <p:cNvPr id="118787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228600" y="5649951"/>
            <a:ext cx="8215313" cy="553998"/>
          </a:xfrm>
        </p:spPr>
        <p:txBody>
          <a:bodyPr/>
          <a:lstStyle/>
          <a:p>
            <a:pPr eaLnBrk="1" hangingPunct="1">
              <a:defRPr/>
            </a:pPr>
            <a:r>
              <a:rPr lang="pl-PL" b="1" dirty="0" smtClean="0">
                <a:solidFill>
                  <a:srgbClr val="FFFFFF"/>
                </a:solidFill>
              </a:rPr>
              <a:t>CHWILE Z </a:t>
            </a:r>
            <a:r>
              <a:rPr lang="en-GB" b="1" dirty="0" smtClean="0">
                <a:solidFill>
                  <a:srgbClr val="FFFFFF"/>
                </a:solidFill>
              </a:rPr>
              <a:t>GOODFOODMOOD</a:t>
            </a:r>
          </a:p>
        </p:txBody>
      </p:sp>
      <p:pic>
        <p:nvPicPr>
          <p:cNvPr id="118789" name="Picture 5" descr="Duni_smal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838" y="5414962"/>
            <a:ext cx="1203325" cy="788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5651501" y="6340476"/>
            <a:ext cx="3556000" cy="150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40000"/>
              </a:spcBef>
              <a:spcAft>
                <a:spcPct val="0"/>
              </a:spcAft>
              <a:buFontTx/>
              <a:buNone/>
              <a:defRPr sz="1800">
                <a:solidFill>
                  <a:schemeClr val="accent1"/>
                </a:solidFill>
                <a:latin typeface="Calibri"/>
                <a:ea typeface="+mn-ea"/>
                <a:cs typeface="Calibri"/>
              </a:defRPr>
            </a:lvl1pPr>
            <a:lvl2pPr marL="442913" indent="-2682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chemeClr val="tx2"/>
                </a:solidFill>
                <a:latin typeface="Calibri"/>
                <a:ea typeface="+mn-ea"/>
                <a:cs typeface="Calibri"/>
              </a:defRPr>
            </a:lvl2pPr>
            <a:lvl3pPr marL="442913" indent="-2682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500">
                <a:solidFill>
                  <a:schemeClr val="tx2"/>
                </a:solidFill>
                <a:latin typeface="Calibri"/>
                <a:ea typeface="+mn-ea"/>
                <a:cs typeface="Calibri"/>
              </a:defRPr>
            </a:lvl3pPr>
            <a:lvl4pPr marL="442913" indent="-2682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chemeClr val="tx2"/>
                </a:solidFill>
                <a:latin typeface="Calibri"/>
                <a:ea typeface="+mn-ea"/>
                <a:cs typeface="Calibri"/>
              </a:defRPr>
            </a:lvl4pPr>
            <a:lvl5pPr marL="442913" indent="-26828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ctr" eaLnBrk="1" hangingPunct="1">
              <a:defRPr/>
            </a:pPr>
            <a:r>
              <a:rPr lang="en-US" sz="1200" spc="300" dirty="0" smtClean="0">
                <a:solidFill>
                  <a:schemeClr val="bg1"/>
                </a:solidFill>
              </a:rPr>
              <a:t>SUPPLIER OF GOODFOODMOOD</a:t>
            </a:r>
            <a:endParaRPr lang="en-US" sz="1200" i="1" spc="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7798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ymbol zastępczy obrazu 4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3" r="5533"/>
          <a:stretch>
            <a:fillRect/>
          </a:stretch>
        </p:blipFill>
        <p:spPr/>
      </p:pic>
      <p:sp>
        <p:nvSpPr>
          <p:cNvPr id="6" name="object 7"/>
          <p:cNvSpPr txBox="1"/>
          <p:nvPr/>
        </p:nvSpPr>
        <p:spPr>
          <a:xfrm>
            <a:off x="251239" y="4946944"/>
            <a:ext cx="4041140" cy="1352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12500"/>
              </a:lnSpc>
            </a:pPr>
            <a:r>
              <a:rPr sz="4000" b="1" spc="-10" dirty="0">
                <a:solidFill>
                  <a:srgbClr val="FFFFFF"/>
                </a:solidFill>
                <a:latin typeface="Calibri"/>
                <a:cs typeface="Calibri"/>
              </a:rPr>
              <a:t>GOO</a:t>
            </a:r>
            <a:r>
              <a:rPr sz="4000" b="1" spc="-5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4000" b="1" spc="-30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4000" b="1" spc="-10" dirty="0">
                <a:solidFill>
                  <a:srgbClr val="FFFFFF"/>
                </a:solidFill>
                <a:latin typeface="Calibri"/>
                <a:cs typeface="Calibri"/>
              </a:rPr>
              <a:t>OO</a:t>
            </a:r>
            <a:r>
              <a:rPr sz="4000" b="1" spc="-5" dirty="0">
                <a:solidFill>
                  <a:srgbClr val="FFFFFF"/>
                </a:solidFill>
                <a:latin typeface="Calibri"/>
                <a:cs typeface="Calibri"/>
              </a:rPr>
              <a:t>DM</a:t>
            </a:r>
            <a:r>
              <a:rPr sz="4000" b="1" spc="-10" dirty="0">
                <a:solidFill>
                  <a:srgbClr val="FFFFFF"/>
                </a:solidFill>
                <a:latin typeface="Calibri"/>
                <a:cs typeface="Calibri"/>
              </a:rPr>
              <a:t>OO</a:t>
            </a:r>
            <a:r>
              <a:rPr sz="4000" b="1" spc="-5" dirty="0">
                <a:solidFill>
                  <a:srgbClr val="FFFFFF"/>
                </a:solidFill>
                <a:latin typeface="Calibri"/>
                <a:cs typeface="Calibri"/>
              </a:rPr>
              <a:t>D  </a:t>
            </a:r>
            <a:r>
              <a:rPr lang="pl-PL" sz="4000" b="1" spc="-165" dirty="0" smtClean="0">
                <a:solidFill>
                  <a:srgbClr val="FFFFFF"/>
                </a:solidFill>
                <a:latin typeface="Calibri"/>
                <a:cs typeface="Calibri"/>
              </a:rPr>
              <a:t>W PRACY</a:t>
            </a:r>
            <a:endParaRPr sz="4000" dirty="0">
              <a:latin typeface="Calibri"/>
              <a:cs typeface="Calibri"/>
            </a:endParaRPr>
          </a:p>
        </p:txBody>
      </p:sp>
      <p:pic>
        <p:nvPicPr>
          <p:cNvPr id="10" name="Logotype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803" y="6130802"/>
            <a:ext cx="1116000" cy="6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416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94325" y="3290493"/>
            <a:ext cx="3749675" cy="277495"/>
          </a:xfrm>
          <a:custGeom>
            <a:avLst/>
            <a:gdLst/>
            <a:ahLst/>
            <a:cxnLst/>
            <a:rect l="l" t="t" r="r" b="b"/>
            <a:pathLst>
              <a:path w="3749675" h="277495">
                <a:moveTo>
                  <a:pt x="0" y="276999"/>
                </a:moveTo>
                <a:lnTo>
                  <a:pt x="3749675" y="276999"/>
                </a:lnTo>
                <a:lnTo>
                  <a:pt x="3749675" y="0"/>
                </a:lnTo>
                <a:lnTo>
                  <a:pt x="0" y="0"/>
                </a:lnTo>
                <a:lnTo>
                  <a:pt x="0" y="276999"/>
                </a:lnTo>
                <a:close/>
              </a:path>
            </a:pathLst>
          </a:custGeom>
          <a:solidFill>
            <a:srgbClr val="25131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5394325" y="3290493"/>
            <a:ext cx="3749675" cy="277495"/>
          </a:xfrm>
          <a:custGeom>
            <a:avLst/>
            <a:gdLst/>
            <a:ahLst/>
            <a:cxnLst/>
            <a:rect l="l" t="t" r="r" b="b"/>
            <a:pathLst>
              <a:path w="3749675" h="277495">
                <a:moveTo>
                  <a:pt x="0" y="0"/>
                </a:moveTo>
                <a:lnTo>
                  <a:pt x="3749675" y="0"/>
                </a:lnTo>
                <a:lnTo>
                  <a:pt x="3749675" y="276999"/>
                </a:lnTo>
                <a:lnTo>
                  <a:pt x="0" y="2769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4A2623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 marR="753745" algn="r">
              <a:lnSpc>
                <a:spcPct val="100000"/>
              </a:lnSpc>
            </a:pPr>
            <a:r>
              <a:rPr sz="100" spc="-5" dirty="0">
                <a:latin typeface="Calibri"/>
                <a:cs typeface="Calibri"/>
              </a:rPr>
              <a:t>E</a:t>
            </a:r>
            <a:r>
              <a:rPr sz="100" spc="-10" dirty="0">
                <a:latin typeface="Calibri"/>
                <a:cs typeface="Calibri"/>
              </a:rPr>
              <a:t>n</a:t>
            </a:r>
            <a:r>
              <a:rPr sz="100" spc="-5" dirty="0">
                <a:latin typeface="Calibri"/>
                <a:cs typeface="Calibri"/>
              </a:rPr>
              <a:t>g</a:t>
            </a:r>
            <a:r>
              <a:rPr sz="100" dirty="0">
                <a:latin typeface="Calibri"/>
                <a:cs typeface="Calibri"/>
              </a:rPr>
              <a:t> </a:t>
            </a:r>
            <a:r>
              <a:rPr sz="100" spc="-10" dirty="0">
                <a:latin typeface="Calibri"/>
                <a:cs typeface="Calibri"/>
              </a:rPr>
              <a:t> U</a:t>
            </a:r>
            <a:r>
              <a:rPr sz="100" spc="-5" dirty="0">
                <a:latin typeface="Calibri"/>
                <a:cs typeface="Calibri"/>
              </a:rPr>
              <a:t>S</a:t>
            </a:r>
            <a:endParaRPr sz="1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00" dirty="0">
              <a:latin typeface="Times New Roman"/>
              <a:cs typeface="Times New Roman"/>
            </a:endParaRPr>
          </a:p>
          <a:p>
            <a:pPr marL="196215">
              <a:lnSpc>
                <a:spcPct val="100000"/>
              </a:lnSpc>
            </a:pPr>
            <a:r>
              <a:rPr sz="1000" spc="-10" dirty="0">
                <a:solidFill>
                  <a:srgbClr val="333233"/>
                </a:solidFill>
                <a:latin typeface="Arial"/>
                <a:cs typeface="Arial"/>
              </a:rPr>
              <a:t>26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159563" y="6138001"/>
            <a:ext cx="790037" cy="5167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 txBox="1"/>
          <p:nvPr/>
        </p:nvSpPr>
        <p:spPr>
          <a:xfrm>
            <a:off x="251240" y="5023144"/>
            <a:ext cx="4104004" cy="1333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0" b="1" spc="-10" dirty="0">
                <a:solidFill>
                  <a:srgbClr val="FFFFFF"/>
                </a:solidFill>
                <a:latin typeface="Calibri"/>
                <a:cs typeface="Calibri"/>
              </a:rPr>
              <a:t>GOODFOODMOOD</a:t>
            </a:r>
            <a:endParaRPr sz="4000" dirty="0">
              <a:latin typeface="Calibri"/>
              <a:cs typeface="Calibri"/>
            </a:endParaRPr>
          </a:p>
          <a:p>
            <a:pPr marL="1699260">
              <a:lnSpc>
                <a:spcPct val="100000"/>
              </a:lnSpc>
              <a:spcBef>
                <a:spcPts val="595"/>
              </a:spcBef>
            </a:pPr>
            <a:r>
              <a:rPr lang="pl-PL" sz="4000" b="1" spc="-10" dirty="0" smtClean="0">
                <a:solidFill>
                  <a:srgbClr val="FFFFFF"/>
                </a:solidFill>
                <a:latin typeface="Calibri"/>
                <a:cs typeface="Calibri"/>
              </a:rPr>
              <a:t>W DRODZE</a:t>
            </a:r>
            <a:endParaRPr sz="4000" dirty="0">
              <a:latin typeface="Calibri"/>
              <a:cs typeface="Calibri"/>
            </a:endParaRPr>
          </a:p>
        </p:txBody>
      </p:sp>
      <p:sp>
        <p:nvSpPr>
          <p:cNvPr id="8" name="Tytuł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" name="Symbol zastępczy obrazu 11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3" r="5533"/>
          <a:stretch>
            <a:fillRect/>
          </a:stretch>
        </p:blipFill>
        <p:spPr/>
      </p:pic>
      <p:sp>
        <p:nvSpPr>
          <p:cNvPr id="13" name="object 7"/>
          <p:cNvSpPr txBox="1"/>
          <p:nvPr/>
        </p:nvSpPr>
        <p:spPr>
          <a:xfrm>
            <a:off x="685800" y="381000"/>
            <a:ext cx="4041140" cy="1391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12500"/>
              </a:lnSpc>
            </a:pPr>
            <a:r>
              <a:rPr sz="4000" b="1" spc="-10" dirty="0">
                <a:solidFill>
                  <a:srgbClr val="FFFFFF"/>
                </a:solidFill>
                <a:latin typeface="Calibri"/>
                <a:cs typeface="Calibri"/>
              </a:rPr>
              <a:t>GOO</a:t>
            </a:r>
            <a:r>
              <a:rPr sz="4000" b="1" spc="-5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4000" b="1" spc="-30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4000" b="1" spc="-10" dirty="0">
                <a:solidFill>
                  <a:srgbClr val="FFFFFF"/>
                </a:solidFill>
                <a:latin typeface="Calibri"/>
                <a:cs typeface="Calibri"/>
              </a:rPr>
              <a:t>OO</a:t>
            </a:r>
            <a:r>
              <a:rPr sz="4000" b="1" spc="-5" dirty="0">
                <a:solidFill>
                  <a:srgbClr val="FFFFFF"/>
                </a:solidFill>
                <a:latin typeface="Calibri"/>
                <a:cs typeface="Calibri"/>
              </a:rPr>
              <a:t>DM</a:t>
            </a:r>
            <a:r>
              <a:rPr sz="4000" b="1" spc="-10" dirty="0">
                <a:solidFill>
                  <a:srgbClr val="FFFFFF"/>
                </a:solidFill>
                <a:latin typeface="Calibri"/>
                <a:cs typeface="Calibri"/>
              </a:rPr>
              <a:t>OO</a:t>
            </a:r>
            <a:r>
              <a:rPr sz="4000" b="1" spc="-5" dirty="0">
                <a:solidFill>
                  <a:srgbClr val="FFFFFF"/>
                </a:solidFill>
                <a:latin typeface="Calibri"/>
                <a:cs typeface="Calibri"/>
              </a:rPr>
              <a:t>D  </a:t>
            </a:r>
            <a:r>
              <a:rPr lang="pl-PL" sz="4000" b="1" spc="-165" dirty="0" smtClean="0">
                <a:solidFill>
                  <a:srgbClr val="FFFFFF"/>
                </a:solidFill>
                <a:latin typeface="Calibri"/>
                <a:cs typeface="Calibri"/>
              </a:rPr>
              <a:t>W DRODZE</a:t>
            </a:r>
            <a:endParaRPr sz="4000" dirty="0">
              <a:latin typeface="Calibri"/>
              <a:cs typeface="Calibri"/>
            </a:endParaRPr>
          </a:p>
        </p:txBody>
      </p:sp>
      <p:pic>
        <p:nvPicPr>
          <p:cNvPr id="15" name="Logotype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803" y="6130802"/>
            <a:ext cx="1116000" cy="6588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Symbol zastępczy obrazu 13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3" r="5533"/>
          <a:stretch>
            <a:fillRect/>
          </a:stretch>
        </p:blipFill>
        <p:spPr/>
      </p:pic>
      <p:sp>
        <p:nvSpPr>
          <p:cNvPr id="5" name="object 5"/>
          <p:cNvSpPr/>
          <p:nvPr/>
        </p:nvSpPr>
        <p:spPr>
          <a:xfrm>
            <a:off x="8159563" y="6138001"/>
            <a:ext cx="790037" cy="5167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 txBox="1"/>
          <p:nvPr/>
        </p:nvSpPr>
        <p:spPr>
          <a:xfrm>
            <a:off x="914400" y="5114999"/>
            <a:ext cx="4041140" cy="1352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12500"/>
              </a:lnSpc>
            </a:pPr>
            <a:r>
              <a:rPr sz="4000" b="1" spc="-10" dirty="0">
                <a:solidFill>
                  <a:srgbClr val="FFFFFF"/>
                </a:solidFill>
                <a:latin typeface="Calibri"/>
                <a:cs typeface="Calibri"/>
              </a:rPr>
              <a:t>GOO</a:t>
            </a:r>
            <a:r>
              <a:rPr sz="4000" b="1" spc="-5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4000" b="1" spc="-30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4000" b="1" spc="-10" dirty="0">
                <a:solidFill>
                  <a:srgbClr val="FFFFFF"/>
                </a:solidFill>
                <a:latin typeface="Calibri"/>
                <a:cs typeface="Calibri"/>
              </a:rPr>
              <a:t>OO</a:t>
            </a:r>
            <a:r>
              <a:rPr sz="4000" b="1" spc="-5" dirty="0">
                <a:solidFill>
                  <a:srgbClr val="FFFFFF"/>
                </a:solidFill>
                <a:latin typeface="Calibri"/>
                <a:cs typeface="Calibri"/>
              </a:rPr>
              <a:t>DM</a:t>
            </a:r>
            <a:r>
              <a:rPr sz="4000" b="1" spc="-10" dirty="0">
                <a:solidFill>
                  <a:srgbClr val="FFFFFF"/>
                </a:solidFill>
                <a:latin typeface="Calibri"/>
                <a:cs typeface="Calibri"/>
              </a:rPr>
              <a:t>OO</a:t>
            </a:r>
            <a:r>
              <a:rPr sz="4000" b="1" spc="-5" dirty="0">
                <a:solidFill>
                  <a:srgbClr val="FFFFFF"/>
                </a:solidFill>
                <a:latin typeface="Calibri"/>
                <a:cs typeface="Calibri"/>
              </a:rPr>
              <a:t>D  </a:t>
            </a:r>
            <a:r>
              <a:rPr lang="pl-PL" sz="4000" b="1" spc="-165" dirty="0" smtClean="0">
                <a:solidFill>
                  <a:srgbClr val="FFFFFF"/>
                </a:solidFill>
                <a:latin typeface="Calibri"/>
                <a:cs typeface="Calibri"/>
              </a:rPr>
              <a:t>W DOMU</a:t>
            </a:r>
            <a:endParaRPr sz="4000" dirty="0">
              <a:latin typeface="Calibri"/>
              <a:cs typeface="Calibri"/>
            </a:endParaRPr>
          </a:p>
        </p:txBody>
      </p:sp>
      <p:pic>
        <p:nvPicPr>
          <p:cNvPr id="19" name="Logotype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803" y="6130802"/>
            <a:ext cx="1116000" cy="6588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61201" y="6138001"/>
            <a:ext cx="788399" cy="5147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 marR="753745" algn="r">
              <a:lnSpc>
                <a:spcPct val="100000"/>
              </a:lnSpc>
            </a:pPr>
            <a:r>
              <a:rPr sz="100" spc="-5" dirty="0">
                <a:latin typeface="Calibri"/>
                <a:cs typeface="Calibri"/>
              </a:rPr>
              <a:t>E</a:t>
            </a:r>
            <a:r>
              <a:rPr sz="100" spc="-10" dirty="0">
                <a:latin typeface="Calibri"/>
                <a:cs typeface="Calibri"/>
              </a:rPr>
              <a:t>n</a:t>
            </a:r>
            <a:r>
              <a:rPr sz="100" spc="-5" dirty="0">
                <a:latin typeface="Calibri"/>
                <a:cs typeface="Calibri"/>
              </a:rPr>
              <a:t>g</a:t>
            </a:r>
            <a:r>
              <a:rPr sz="100" dirty="0">
                <a:latin typeface="Calibri"/>
                <a:cs typeface="Calibri"/>
              </a:rPr>
              <a:t> </a:t>
            </a:r>
            <a:r>
              <a:rPr sz="100" spc="-10" dirty="0">
                <a:latin typeface="Calibri"/>
                <a:cs typeface="Calibri"/>
              </a:rPr>
              <a:t> U</a:t>
            </a:r>
            <a:r>
              <a:rPr sz="100" spc="-5" dirty="0">
                <a:latin typeface="Calibri"/>
                <a:cs typeface="Calibri"/>
              </a:rPr>
              <a:t>S</a:t>
            </a:r>
            <a:endParaRPr sz="1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 marL="196850">
              <a:lnSpc>
                <a:spcPct val="100000"/>
              </a:lnSpc>
            </a:pPr>
            <a:r>
              <a:rPr sz="1000" spc="-10" dirty="0">
                <a:solidFill>
                  <a:srgbClr val="54575A"/>
                </a:solidFill>
                <a:latin typeface="Calibri"/>
                <a:cs typeface="Calibri"/>
              </a:rPr>
              <a:t>28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 txBox="1"/>
          <p:nvPr/>
        </p:nvSpPr>
        <p:spPr>
          <a:xfrm>
            <a:off x="4343400" y="3938819"/>
            <a:ext cx="4041140" cy="20867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ct val="112500"/>
              </a:lnSpc>
            </a:pPr>
            <a:r>
              <a:rPr sz="4000" b="1" spc="-10" dirty="0">
                <a:solidFill>
                  <a:srgbClr val="FFFFFF"/>
                </a:solidFill>
                <a:latin typeface="Calibri"/>
                <a:cs typeface="Calibri"/>
              </a:rPr>
              <a:t>GOO</a:t>
            </a:r>
            <a:r>
              <a:rPr sz="4000" b="1" spc="-5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4000" b="1" spc="-30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4000" b="1" spc="-10" dirty="0">
                <a:solidFill>
                  <a:srgbClr val="FFFFFF"/>
                </a:solidFill>
                <a:latin typeface="Calibri"/>
                <a:cs typeface="Calibri"/>
              </a:rPr>
              <a:t>OO</a:t>
            </a:r>
            <a:r>
              <a:rPr sz="4000" b="1" spc="-5" dirty="0">
                <a:solidFill>
                  <a:srgbClr val="FFFFFF"/>
                </a:solidFill>
                <a:latin typeface="Calibri"/>
                <a:cs typeface="Calibri"/>
              </a:rPr>
              <a:t>DM</a:t>
            </a:r>
            <a:r>
              <a:rPr sz="4000" b="1" spc="-10" dirty="0">
                <a:solidFill>
                  <a:srgbClr val="FFFFFF"/>
                </a:solidFill>
                <a:latin typeface="Calibri"/>
                <a:cs typeface="Calibri"/>
              </a:rPr>
              <a:t>OO</a:t>
            </a:r>
            <a:r>
              <a:rPr sz="4000" b="1" spc="-5" dirty="0">
                <a:solidFill>
                  <a:srgbClr val="FFFFFF"/>
                </a:solidFill>
                <a:latin typeface="Calibri"/>
                <a:cs typeface="Calibri"/>
              </a:rPr>
              <a:t>D  </a:t>
            </a:r>
            <a:r>
              <a:rPr lang="pl-PL" sz="4000" b="1" spc="-70" dirty="0" smtClean="0">
                <a:solidFill>
                  <a:srgbClr val="FFFFFF"/>
                </a:solidFill>
                <a:latin typeface="Calibri"/>
                <a:cs typeface="Calibri"/>
              </a:rPr>
              <a:t>JEDZENIE POZA DOMEM</a:t>
            </a:r>
            <a:endParaRPr sz="4000" dirty="0">
              <a:latin typeface="Calibri"/>
              <a:cs typeface="Calibri"/>
            </a:endParaRPr>
          </a:p>
        </p:txBody>
      </p:sp>
      <p:pic>
        <p:nvPicPr>
          <p:cNvPr id="11" name="Logotype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803" y="6130802"/>
            <a:ext cx="1116000" cy="65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61201" y="6138001"/>
            <a:ext cx="788399" cy="5147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 marR="753745" algn="r">
              <a:lnSpc>
                <a:spcPct val="100000"/>
              </a:lnSpc>
            </a:pPr>
            <a:r>
              <a:rPr sz="100" spc="-5" dirty="0">
                <a:latin typeface="Calibri"/>
                <a:cs typeface="Calibri"/>
              </a:rPr>
              <a:t>E</a:t>
            </a:r>
            <a:r>
              <a:rPr sz="100" spc="-10" dirty="0">
                <a:latin typeface="Calibri"/>
                <a:cs typeface="Calibri"/>
              </a:rPr>
              <a:t>n</a:t>
            </a:r>
            <a:r>
              <a:rPr sz="100" spc="-5" dirty="0">
                <a:latin typeface="Calibri"/>
                <a:cs typeface="Calibri"/>
              </a:rPr>
              <a:t>g</a:t>
            </a:r>
            <a:r>
              <a:rPr sz="100" dirty="0">
                <a:latin typeface="Calibri"/>
                <a:cs typeface="Calibri"/>
              </a:rPr>
              <a:t> </a:t>
            </a:r>
            <a:r>
              <a:rPr sz="100" spc="-10" dirty="0">
                <a:latin typeface="Calibri"/>
                <a:cs typeface="Calibri"/>
              </a:rPr>
              <a:t> U</a:t>
            </a:r>
            <a:r>
              <a:rPr sz="100" spc="-5" dirty="0">
                <a:latin typeface="Calibri"/>
                <a:cs typeface="Calibri"/>
              </a:rPr>
              <a:t>S</a:t>
            </a:r>
            <a:endParaRPr sz="1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 txBox="1"/>
          <p:nvPr/>
        </p:nvSpPr>
        <p:spPr>
          <a:xfrm>
            <a:off x="251239" y="4946944"/>
            <a:ext cx="4041140" cy="1352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12500"/>
              </a:lnSpc>
            </a:pPr>
            <a:r>
              <a:rPr sz="4000" b="1" spc="-10" dirty="0">
                <a:solidFill>
                  <a:srgbClr val="FFFFFF"/>
                </a:solidFill>
                <a:latin typeface="Calibri"/>
                <a:cs typeface="Calibri"/>
              </a:rPr>
              <a:t>GOO</a:t>
            </a:r>
            <a:r>
              <a:rPr sz="4000" b="1" spc="-5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4000" b="1" spc="-30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4000" b="1" spc="-10" dirty="0">
                <a:solidFill>
                  <a:srgbClr val="FFFFFF"/>
                </a:solidFill>
                <a:latin typeface="Calibri"/>
                <a:cs typeface="Calibri"/>
              </a:rPr>
              <a:t>OO</a:t>
            </a:r>
            <a:r>
              <a:rPr sz="4000" b="1" spc="-5" dirty="0">
                <a:solidFill>
                  <a:srgbClr val="FFFFFF"/>
                </a:solidFill>
                <a:latin typeface="Calibri"/>
                <a:cs typeface="Calibri"/>
              </a:rPr>
              <a:t>DM</a:t>
            </a:r>
            <a:r>
              <a:rPr sz="4000" b="1" spc="-10" dirty="0">
                <a:solidFill>
                  <a:srgbClr val="FFFFFF"/>
                </a:solidFill>
                <a:latin typeface="Calibri"/>
                <a:cs typeface="Calibri"/>
              </a:rPr>
              <a:t>OO</a:t>
            </a:r>
            <a:r>
              <a:rPr sz="4000" b="1" spc="-5" dirty="0">
                <a:solidFill>
                  <a:srgbClr val="FFFFFF"/>
                </a:solidFill>
                <a:latin typeface="Calibri"/>
                <a:cs typeface="Calibri"/>
              </a:rPr>
              <a:t>D  </a:t>
            </a:r>
            <a:r>
              <a:rPr lang="pl-PL" sz="4000" b="1" spc="-10" dirty="0" smtClean="0">
                <a:solidFill>
                  <a:srgbClr val="FFFFFF"/>
                </a:solidFill>
                <a:latin typeface="Calibri"/>
                <a:cs typeface="Calibri"/>
              </a:rPr>
              <a:t>PO PRACY</a:t>
            </a:r>
            <a:endParaRPr sz="4000" dirty="0">
              <a:latin typeface="Calibri"/>
              <a:cs typeface="Calibri"/>
            </a:endParaRPr>
          </a:p>
        </p:txBody>
      </p:sp>
      <p:pic>
        <p:nvPicPr>
          <p:cNvPr id="11" name="Logotype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803" y="6130802"/>
            <a:ext cx="1116000" cy="6588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61201" y="6138001"/>
            <a:ext cx="788399" cy="5147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 marR="753745" algn="r">
              <a:lnSpc>
                <a:spcPct val="100000"/>
              </a:lnSpc>
            </a:pPr>
            <a:r>
              <a:rPr sz="100" spc="-5" dirty="0">
                <a:latin typeface="Calibri"/>
                <a:cs typeface="Calibri"/>
              </a:rPr>
              <a:t>E</a:t>
            </a:r>
            <a:r>
              <a:rPr sz="100" spc="-10" dirty="0">
                <a:latin typeface="Calibri"/>
                <a:cs typeface="Calibri"/>
              </a:rPr>
              <a:t>n</a:t>
            </a:r>
            <a:r>
              <a:rPr sz="100" spc="-5" dirty="0">
                <a:latin typeface="Calibri"/>
                <a:cs typeface="Calibri"/>
              </a:rPr>
              <a:t>g</a:t>
            </a:r>
            <a:r>
              <a:rPr sz="100" dirty="0">
                <a:latin typeface="Calibri"/>
                <a:cs typeface="Calibri"/>
              </a:rPr>
              <a:t> </a:t>
            </a:r>
            <a:r>
              <a:rPr sz="100" spc="-10" dirty="0">
                <a:latin typeface="Calibri"/>
                <a:cs typeface="Calibri"/>
              </a:rPr>
              <a:t> U</a:t>
            </a:r>
            <a:r>
              <a:rPr sz="100" spc="-5" dirty="0">
                <a:latin typeface="Calibri"/>
                <a:cs typeface="Calibri"/>
              </a:rPr>
              <a:t>S</a:t>
            </a:r>
            <a:endParaRPr sz="1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 txBox="1"/>
          <p:nvPr/>
        </p:nvSpPr>
        <p:spPr>
          <a:xfrm>
            <a:off x="251239" y="4946944"/>
            <a:ext cx="4041140" cy="1352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12500"/>
              </a:lnSpc>
            </a:pPr>
            <a:r>
              <a:rPr sz="4000" b="1" spc="-10" dirty="0">
                <a:solidFill>
                  <a:srgbClr val="FFFFFF"/>
                </a:solidFill>
                <a:latin typeface="Calibri"/>
                <a:cs typeface="Calibri"/>
              </a:rPr>
              <a:t>GOO</a:t>
            </a:r>
            <a:r>
              <a:rPr sz="4000" b="1" spc="-5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4000" b="1" spc="-30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4000" b="1" spc="-10" dirty="0">
                <a:solidFill>
                  <a:srgbClr val="FFFFFF"/>
                </a:solidFill>
                <a:latin typeface="Calibri"/>
                <a:cs typeface="Calibri"/>
              </a:rPr>
              <a:t>OO</a:t>
            </a:r>
            <a:r>
              <a:rPr sz="4000" b="1" spc="-5" dirty="0">
                <a:solidFill>
                  <a:srgbClr val="FFFFFF"/>
                </a:solidFill>
                <a:latin typeface="Calibri"/>
                <a:cs typeface="Calibri"/>
              </a:rPr>
              <a:t>DM</a:t>
            </a:r>
            <a:r>
              <a:rPr sz="4000" b="1" spc="-10" dirty="0">
                <a:solidFill>
                  <a:srgbClr val="FFFFFF"/>
                </a:solidFill>
                <a:latin typeface="Calibri"/>
                <a:cs typeface="Calibri"/>
              </a:rPr>
              <a:t>OO</a:t>
            </a:r>
            <a:r>
              <a:rPr sz="4000" b="1" spc="-5" dirty="0">
                <a:solidFill>
                  <a:srgbClr val="FFFFFF"/>
                </a:solidFill>
                <a:latin typeface="Calibri"/>
                <a:cs typeface="Calibri"/>
              </a:rPr>
              <a:t>D  </a:t>
            </a:r>
            <a:r>
              <a:rPr lang="pl-PL" sz="4000" b="1" spc="-165" dirty="0" smtClean="0">
                <a:solidFill>
                  <a:srgbClr val="FFFFFF"/>
                </a:solidFill>
                <a:latin typeface="Calibri"/>
                <a:cs typeface="Calibri"/>
              </a:rPr>
              <a:t>W BARZE</a:t>
            </a:r>
            <a:endParaRPr sz="4000" dirty="0">
              <a:latin typeface="Calibri"/>
              <a:cs typeface="Calibri"/>
            </a:endParaRPr>
          </a:p>
        </p:txBody>
      </p:sp>
      <p:pic>
        <p:nvPicPr>
          <p:cNvPr id="10" name="Logotype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803" y="6130802"/>
            <a:ext cx="1116000" cy="6588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61201" y="6138001"/>
            <a:ext cx="788399" cy="5147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 marR="753745" algn="r">
              <a:lnSpc>
                <a:spcPct val="100000"/>
              </a:lnSpc>
            </a:pPr>
            <a:r>
              <a:rPr sz="100" spc="-5" dirty="0">
                <a:latin typeface="Calibri"/>
                <a:cs typeface="Calibri"/>
              </a:rPr>
              <a:t>E</a:t>
            </a:r>
            <a:r>
              <a:rPr sz="100" spc="-10" dirty="0">
                <a:latin typeface="Calibri"/>
                <a:cs typeface="Calibri"/>
              </a:rPr>
              <a:t>n</a:t>
            </a:r>
            <a:r>
              <a:rPr sz="100" spc="-5" dirty="0">
                <a:latin typeface="Calibri"/>
                <a:cs typeface="Calibri"/>
              </a:rPr>
              <a:t>g</a:t>
            </a:r>
            <a:r>
              <a:rPr sz="100" dirty="0">
                <a:latin typeface="Calibri"/>
                <a:cs typeface="Calibri"/>
              </a:rPr>
              <a:t> </a:t>
            </a:r>
            <a:r>
              <a:rPr sz="100" spc="-10" dirty="0">
                <a:latin typeface="Calibri"/>
                <a:cs typeface="Calibri"/>
              </a:rPr>
              <a:t> U</a:t>
            </a:r>
            <a:r>
              <a:rPr sz="100" spc="-5" dirty="0">
                <a:latin typeface="Calibri"/>
                <a:cs typeface="Calibri"/>
              </a:rPr>
              <a:t>S</a:t>
            </a:r>
            <a:endParaRPr sz="1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00" dirty="0">
              <a:latin typeface="Times New Roman"/>
              <a:cs typeface="Times New Roman"/>
            </a:endParaRPr>
          </a:p>
          <a:p>
            <a:pPr marL="196215">
              <a:lnSpc>
                <a:spcPct val="100000"/>
              </a:lnSpc>
            </a:pPr>
            <a:r>
              <a:rPr sz="1100" dirty="0">
                <a:solidFill>
                  <a:srgbClr val="54575A"/>
                </a:solidFill>
                <a:latin typeface="Calibri"/>
                <a:cs typeface="Calibri"/>
              </a:rPr>
              <a:t>31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9143999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 txBox="1"/>
          <p:nvPr/>
        </p:nvSpPr>
        <p:spPr>
          <a:xfrm>
            <a:off x="805441" y="5202902"/>
            <a:ext cx="4041140" cy="1257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4000" b="1" spc="-10" dirty="0">
                <a:solidFill>
                  <a:srgbClr val="FFFFFF"/>
                </a:solidFill>
                <a:latin typeface="Calibri"/>
                <a:cs typeface="Calibri"/>
              </a:rPr>
              <a:t>GOO</a:t>
            </a:r>
            <a:r>
              <a:rPr sz="4000" b="1" spc="-5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4000" b="1" spc="-30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4000" b="1" spc="-10" dirty="0">
                <a:solidFill>
                  <a:srgbClr val="FFFFFF"/>
                </a:solidFill>
                <a:latin typeface="Calibri"/>
                <a:cs typeface="Calibri"/>
              </a:rPr>
              <a:t>OO</a:t>
            </a:r>
            <a:r>
              <a:rPr sz="4000" b="1" spc="-5" dirty="0">
                <a:solidFill>
                  <a:srgbClr val="FFFFFF"/>
                </a:solidFill>
                <a:latin typeface="Calibri"/>
                <a:cs typeface="Calibri"/>
              </a:rPr>
              <a:t>DM</a:t>
            </a:r>
            <a:r>
              <a:rPr sz="4000" b="1" spc="-10" dirty="0">
                <a:solidFill>
                  <a:srgbClr val="FFFFFF"/>
                </a:solidFill>
                <a:latin typeface="Calibri"/>
                <a:cs typeface="Calibri"/>
              </a:rPr>
              <a:t>OO</a:t>
            </a:r>
            <a:r>
              <a:rPr sz="4000" b="1" spc="-5" dirty="0">
                <a:solidFill>
                  <a:srgbClr val="FFFFFF"/>
                </a:solidFill>
                <a:latin typeface="Calibri"/>
                <a:cs typeface="Calibri"/>
              </a:rPr>
              <a:t>D  </a:t>
            </a:r>
            <a:r>
              <a:rPr lang="pl-PL" sz="4000" b="1" spc="-5" dirty="0" smtClean="0">
                <a:solidFill>
                  <a:srgbClr val="FFFFFF"/>
                </a:solidFill>
                <a:latin typeface="Calibri"/>
                <a:cs typeface="Calibri"/>
              </a:rPr>
              <a:t>Z PRZYJACIÓŁMI</a:t>
            </a:r>
            <a:endParaRPr sz="4000" dirty="0">
              <a:latin typeface="Calibri"/>
              <a:cs typeface="Calibri"/>
            </a:endParaRPr>
          </a:p>
        </p:txBody>
      </p:sp>
      <p:pic>
        <p:nvPicPr>
          <p:cNvPr id="11" name="Logotype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803" y="6130802"/>
            <a:ext cx="1116000" cy="65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23163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pl-PL" sz="3600" dirty="0" smtClean="0">
                <a:solidFill>
                  <a:srgbClr val="54575A"/>
                </a:solidFill>
              </a:rPr>
              <a:t>O Nas</a:t>
            </a:r>
            <a:endParaRPr sz="3600" dirty="0"/>
          </a:p>
        </p:txBody>
      </p:sp>
      <p:sp>
        <p:nvSpPr>
          <p:cNvPr id="3" name="object 3"/>
          <p:cNvSpPr txBox="1"/>
          <p:nvPr/>
        </p:nvSpPr>
        <p:spPr>
          <a:xfrm>
            <a:off x="304800" y="1474406"/>
            <a:ext cx="4665663" cy="40421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5580" indent="-182880">
              <a:lnSpc>
                <a:spcPct val="100000"/>
              </a:lnSpc>
              <a:buFont typeface="Arial"/>
              <a:buChar char="•"/>
              <a:tabLst>
                <a:tab pos="195580" algn="l"/>
              </a:tabLst>
            </a:pPr>
            <a:r>
              <a:rPr lang="en-US" spc="-5" dirty="0">
                <a:solidFill>
                  <a:srgbClr val="54575A"/>
                </a:solidFill>
                <a:latin typeface="Calibri"/>
                <a:cs typeface="Calibri"/>
              </a:rPr>
              <a:t>Duni </a:t>
            </a:r>
            <a:r>
              <a:rPr lang="pl-PL" spc="-5" dirty="0">
                <a:solidFill>
                  <a:srgbClr val="54575A"/>
                </a:solidFill>
                <a:latin typeface="Calibri"/>
                <a:cs typeface="Calibri"/>
              </a:rPr>
              <a:t>zatrudnia </a:t>
            </a:r>
            <a:r>
              <a:rPr lang="en-US" spc="-5" dirty="0">
                <a:solidFill>
                  <a:srgbClr val="54575A"/>
                </a:solidFill>
                <a:latin typeface="Calibri"/>
                <a:cs typeface="Calibri"/>
              </a:rPr>
              <a:t>2,100 </a:t>
            </a:r>
            <a:r>
              <a:rPr lang="pl-PL" spc="-5" dirty="0">
                <a:solidFill>
                  <a:srgbClr val="54575A"/>
                </a:solidFill>
                <a:latin typeface="Calibri"/>
                <a:cs typeface="Calibri"/>
              </a:rPr>
              <a:t>pracowników </a:t>
            </a:r>
            <a:endParaRPr lang="pl-PL" spc="-5" dirty="0" smtClean="0">
              <a:solidFill>
                <a:srgbClr val="54575A"/>
              </a:solidFill>
              <a:latin typeface="Calibri"/>
              <a:cs typeface="Calibri"/>
            </a:endParaRPr>
          </a:p>
          <a:p>
            <a:pPr marL="195580" indent="-182880">
              <a:buFont typeface="Arial"/>
              <a:buChar char="•"/>
              <a:tabLst>
                <a:tab pos="195580" algn="l"/>
              </a:tabLst>
            </a:pPr>
            <a:r>
              <a:rPr lang="pl-PL" spc="-5" dirty="0" smtClean="0">
                <a:solidFill>
                  <a:srgbClr val="54575A"/>
                </a:solidFill>
                <a:latin typeface="Calibri"/>
                <a:cs typeface="Calibri"/>
              </a:rPr>
              <a:t>Siedziba </a:t>
            </a:r>
            <a:r>
              <a:rPr lang="pl-PL" spc="-5" dirty="0">
                <a:solidFill>
                  <a:srgbClr val="54575A"/>
                </a:solidFill>
                <a:latin typeface="Calibri"/>
                <a:cs typeface="Calibri"/>
              </a:rPr>
              <a:t>główna w </a:t>
            </a:r>
            <a:r>
              <a:rPr lang="en-US" spc="-5" dirty="0">
                <a:solidFill>
                  <a:srgbClr val="54575A"/>
                </a:solidFill>
                <a:latin typeface="Calibri"/>
                <a:cs typeface="Calibri"/>
              </a:rPr>
              <a:t>Malmö, S</a:t>
            </a:r>
            <a:r>
              <a:rPr lang="pl-PL" spc="-5" dirty="0" smtClean="0">
                <a:solidFill>
                  <a:srgbClr val="54575A"/>
                </a:solidFill>
                <a:latin typeface="Calibri"/>
                <a:cs typeface="Calibri"/>
              </a:rPr>
              <a:t>zwecja</a:t>
            </a:r>
            <a:endParaRPr lang="en-US" spc="-5" dirty="0" smtClean="0">
              <a:solidFill>
                <a:srgbClr val="54575A"/>
              </a:solidFill>
              <a:latin typeface="Calibri"/>
              <a:cs typeface="Calibri"/>
            </a:endParaRPr>
          </a:p>
          <a:p>
            <a:pPr marL="195580" marR="353060" indent="-182880">
              <a:lnSpc>
                <a:spcPct val="100000"/>
              </a:lnSpc>
              <a:spcBef>
                <a:spcPts val="405"/>
              </a:spcBef>
              <a:buFont typeface="Arial"/>
              <a:buChar char="•"/>
              <a:tabLst>
                <a:tab pos="195580" algn="l"/>
              </a:tabLst>
            </a:pPr>
            <a:r>
              <a:rPr lang="pl-PL" spc="-5" dirty="0">
                <a:solidFill>
                  <a:srgbClr val="54575A"/>
                </a:solidFill>
                <a:latin typeface="Calibri"/>
                <a:cs typeface="Calibri"/>
              </a:rPr>
              <a:t>Rozpoczęliśmy</a:t>
            </a:r>
            <a:r>
              <a:rPr lang="en-US" spc="-5" dirty="0">
                <a:solidFill>
                  <a:srgbClr val="54575A"/>
                </a:solidFill>
                <a:latin typeface="Calibri"/>
                <a:cs typeface="Calibri"/>
              </a:rPr>
              <a:t> </a:t>
            </a:r>
            <a:r>
              <a:rPr lang="pl-PL" spc="-5" dirty="0">
                <a:solidFill>
                  <a:srgbClr val="54575A"/>
                </a:solidFill>
                <a:latin typeface="Calibri"/>
                <a:cs typeface="Calibri"/>
              </a:rPr>
              <a:t>w </a:t>
            </a:r>
            <a:r>
              <a:rPr lang="en-US" spc="-5" dirty="0">
                <a:solidFill>
                  <a:srgbClr val="54575A"/>
                </a:solidFill>
                <a:latin typeface="Calibri"/>
                <a:cs typeface="Calibri"/>
              </a:rPr>
              <a:t>1949 </a:t>
            </a:r>
            <a:r>
              <a:rPr lang="pl-PL" spc="-5" dirty="0">
                <a:solidFill>
                  <a:srgbClr val="54575A"/>
                </a:solidFill>
                <a:latin typeface="Calibri"/>
                <a:cs typeface="Calibri"/>
              </a:rPr>
              <a:t>od produkcji kubków papierowych pokrytych woskiem oraz papierowych serwetek</a:t>
            </a:r>
            <a:r>
              <a:rPr lang="pl-PL" dirty="0">
                <a:solidFill>
                  <a:schemeClr val="tx2"/>
                </a:solidFill>
              </a:rPr>
              <a:t> </a:t>
            </a:r>
            <a:endParaRPr lang="pl-PL" dirty="0" smtClean="0">
              <a:solidFill>
                <a:schemeClr val="tx2"/>
              </a:solidFill>
            </a:endParaRPr>
          </a:p>
          <a:p>
            <a:pPr marL="195580" marR="353060" indent="-182880">
              <a:lnSpc>
                <a:spcPct val="100000"/>
              </a:lnSpc>
              <a:spcBef>
                <a:spcPts val="405"/>
              </a:spcBef>
              <a:buFont typeface="Arial"/>
              <a:buChar char="•"/>
              <a:tabLst>
                <a:tab pos="195580" algn="l"/>
              </a:tabLst>
            </a:pPr>
            <a:r>
              <a:rPr lang="pl-PL" spc="-5" dirty="0" smtClean="0">
                <a:solidFill>
                  <a:srgbClr val="54575A"/>
                </a:solidFill>
                <a:latin typeface="Calibri"/>
                <a:cs typeface="Calibri"/>
              </a:rPr>
              <a:t>Dominująca pozycja na rynku w Europie</a:t>
            </a:r>
            <a:endParaRPr dirty="0" smtClean="0">
              <a:latin typeface="Calibri"/>
              <a:cs typeface="Calibri"/>
            </a:endParaRPr>
          </a:p>
          <a:p>
            <a:pPr marL="195580" indent="-182880">
              <a:lnSpc>
                <a:spcPct val="100000"/>
              </a:lnSpc>
              <a:spcBef>
                <a:spcPts val="395"/>
              </a:spcBef>
              <a:buFont typeface="Arial"/>
              <a:buChar char="•"/>
              <a:tabLst>
                <a:tab pos="195580" algn="l"/>
              </a:tabLst>
            </a:pPr>
            <a:r>
              <a:rPr lang="pl-PL" spc="-5" dirty="0" smtClean="0">
                <a:solidFill>
                  <a:srgbClr val="54575A"/>
                </a:solidFill>
                <a:latin typeface="Calibri"/>
                <a:cs typeface="Calibri"/>
              </a:rPr>
              <a:t>Sprzedaż netto</a:t>
            </a:r>
            <a:r>
              <a:rPr spc="-5" dirty="0" smtClean="0">
                <a:solidFill>
                  <a:srgbClr val="54575A"/>
                </a:solidFill>
                <a:latin typeface="Calibri"/>
                <a:cs typeface="Calibri"/>
              </a:rPr>
              <a:t>: </a:t>
            </a:r>
            <a:r>
              <a:rPr dirty="0">
                <a:solidFill>
                  <a:srgbClr val="54575A"/>
                </a:solidFill>
                <a:latin typeface="Calibri"/>
                <a:cs typeface="Calibri"/>
              </a:rPr>
              <a:t>SEK </a:t>
            </a:r>
            <a:r>
              <a:rPr dirty="0" smtClean="0">
                <a:solidFill>
                  <a:srgbClr val="54575A"/>
                </a:solidFill>
                <a:latin typeface="Calibri"/>
                <a:cs typeface="Calibri"/>
              </a:rPr>
              <a:t>4,2</a:t>
            </a:r>
            <a:r>
              <a:rPr lang="pl-PL" dirty="0" smtClean="0">
                <a:solidFill>
                  <a:srgbClr val="54575A"/>
                </a:solidFill>
                <a:latin typeface="Calibri"/>
                <a:cs typeface="Calibri"/>
              </a:rPr>
              <a:t>00</a:t>
            </a:r>
            <a:r>
              <a:rPr dirty="0" smtClean="0">
                <a:solidFill>
                  <a:srgbClr val="54575A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54575A"/>
                </a:solidFill>
                <a:latin typeface="Calibri"/>
                <a:cs typeface="Calibri"/>
              </a:rPr>
              <a:t>m</a:t>
            </a:r>
            <a:r>
              <a:rPr spc="-75" dirty="0">
                <a:solidFill>
                  <a:srgbClr val="54575A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54575A"/>
                </a:solidFill>
                <a:latin typeface="Calibri"/>
                <a:cs typeface="Calibri"/>
              </a:rPr>
              <a:t>(</a:t>
            </a:r>
            <a:r>
              <a:rPr dirty="0" smtClean="0">
                <a:solidFill>
                  <a:srgbClr val="54575A"/>
                </a:solidFill>
                <a:latin typeface="Calibri"/>
                <a:cs typeface="Calibri"/>
              </a:rPr>
              <a:t>201</a:t>
            </a:r>
            <a:r>
              <a:rPr lang="pl-PL" dirty="0" smtClean="0">
                <a:solidFill>
                  <a:srgbClr val="54575A"/>
                </a:solidFill>
                <a:latin typeface="Calibri"/>
                <a:cs typeface="Calibri"/>
              </a:rPr>
              <a:t>5</a:t>
            </a:r>
            <a:r>
              <a:rPr dirty="0" smtClean="0">
                <a:solidFill>
                  <a:srgbClr val="54575A"/>
                </a:solidFill>
                <a:latin typeface="Calibri"/>
                <a:cs typeface="Calibri"/>
              </a:rPr>
              <a:t>)</a:t>
            </a:r>
            <a:endParaRPr dirty="0">
              <a:latin typeface="Calibri"/>
              <a:cs typeface="Calibri"/>
            </a:endParaRPr>
          </a:p>
          <a:p>
            <a:pPr marL="195580" marR="2100580" indent="-182880">
              <a:lnSpc>
                <a:spcPct val="100000"/>
              </a:lnSpc>
              <a:spcBef>
                <a:spcPts val="405"/>
              </a:spcBef>
              <a:buFont typeface="Arial"/>
              <a:buChar char="•"/>
              <a:tabLst>
                <a:tab pos="195580" algn="l"/>
              </a:tabLst>
            </a:pPr>
            <a:r>
              <a:rPr lang="pl-PL" spc="-10" dirty="0" smtClean="0">
                <a:solidFill>
                  <a:srgbClr val="54575A"/>
                </a:solidFill>
                <a:latin typeface="Calibri"/>
                <a:cs typeface="Calibri"/>
              </a:rPr>
              <a:t>Przychód operacyjny </a:t>
            </a:r>
            <a:r>
              <a:rPr spc="7" baseline="25641" dirty="0" smtClean="0">
                <a:solidFill>
                  <a:srgbClr val="54575A"/>
                </a:solidFill>
                <a:latin typeface="Calibri"/>
                <a:cs typeface="Calibri"/>
              </a:rPr>
              <a:t>1)</a:t>
            </a:r>
            <a:r>
              <a:rPr spc="5" dirty="0" smtClean="0">
                <a:solidFill>
                  <a:srgbClr val="54575A"/>
                </a:solidFill>
                <a:latin typeface="Calibri"/>
                <a:cs typeface="Calibri"/>
              </a:rPr>
              <a:t>:  </a:t>
            </a:r>
            <a:r>
              <a:rPr dirty="0">
                <a:solidFill>
                  <a:srgbClr val="54575A"/>
                </a:solidFill>
                <a:latin typeface="Calibri"/>
                <a:cs typeface="Calibri"/>
              </a:rPr>
              <a:t>SEK </a:t>
            </a:r>
            <a:r>
              <a:rPr lang="pl-PL" dirty="0" smtClean="0">
                <a:solidFill>
                  <a:srgbClr val="54575A"/>
                </a:solidFill>
                <a:latin typeface="Calibri"/>
                <a:cs typeface="Calibri"/>
              </a:rPr>
              <a:t>528</a:t>
            </a:r>
            <a:r>
              <a:rPr dirty="0" smtClean="0">
                <a:solidFill>
                  <a:srgbClr val="54575A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54575A"/>
                </a:solidFill>
                <a:latin typeface="Calibri"/>
                <a:cs typeface="Calibri"/>
              </a:rPr>
              <a:t>m</a:t>
            </a:r>
            <a:r>
              <a:rPr spc="-114" dirty="0">
                <a:solidFill>
                  <a:srgbClr val="54575A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54575A"/>
                </a:solidFill>
                <a:latin typeface="Calibri"/>
                <a:cs typeface="Calibri"/>
              </a:rPr>
              <a:t>(</a:t>
            </a:r>
            <a:r>
              <a:rPr dirty="0" smtClean="0">
                <a:solidFill>
                  <a:srgbClr val="54575A"/>
                </a:solidFill>
                <a:latin typeface="Calibri"/>
                <a:cs typeface="Calibri"/>
              </a:rPr>
              <a:t>201</a:t>
            </a:r>
            <a:r>
              <a:rPr lang="pl-PL" dirty="0" smtClean="0">
                <a:solidFill>
                  <a:srgbClr val="54575A"/>
                </a:solidFill>
                <a:latin typeface="Calibri"/>
                <a:cs typeface="Calibri"/>
              </a:rPr>
              <a:t>5</a:t>
            </a:r>
            <a:r>
              <a:rPr dirty="0" smtClean="0">
                <a:solidFill>
                  <a:srgbClr val="54575A"/>
                </a:solidFill>
                <a:latin typeface="Calibri"/>
                <a:cs typeface="Calibri"/>
              </a:rPr>
              <a:t>)</a:t>
            </a:r>
            <a:endParaRPr dirty="0">
              <a:latin typeface="Calibri"/>
              <a:cs typeface="Calibri"/>
            </a:endParaRPr>
          </a:p>
          <a:p>
            <a:pPr marL="195580" indent="-182880">
              <a:lnSpc>
                <a:spcPct val="100000"/>
              </a:lnSpc>
              <a:spcBef>
                <a:spcPts val="395"/>
              </a:spcBef>
              <a:buFont typeface="Arial"/>
              <a:buChar char="•"/>
              <a:tabLst>
                <a:tab pos="195580" algn="l"/>
              </a:tabLst>
            </a:pPr>
            <a:r>
              <a:rPr lang="pl-PL" spc="-5" dirty="0" smtClean="0">
                <a:solidFill>
                  <a:srgbClr val="54575A"/>
                </a:solidFill>
                <a:latin typeface="Calibri"/>
                <a:cs typeface="Calibri"/>
              </a:rPr>
              <a:t>Notowany na</a:t>
            </a:r>
            <a:r>
              <a:rPr spc="-5" dirty="0" smtClean="0">
                <a:solidFill>
                  <a:srgbClr val="54575A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54575A"/>
                </a:solidFill>
                <a:latin typeface="Calibri"/>
                <a:cs typeface="Calibri"/>
              </a:rPr>
              <a:t>NASDAQ</a:t>
            </a:r>
            <a:r>
              <a:rPr spc="-55" dirty="0">
                <a:solidFill>
                  <a:srgbClr val="54575A"/>
                </a:solidFill>
                <a:latin typeface="Calibri"/>
                <a:cs typeface="Calibri"/>
              </a:rPr>
              <a:t> </a:t>
            </a:r>
            <a:r>
              <a:rPr spc="-5" dirty="0">
                <a:solidFill>
                  <a:srgbClr val="54575A"/>
                </a:solidFill>
                <a:latin typeface="Calibri"/>
                <a:cs typeface="Calibri"/>
              </a:rPr>
              <a:t>Stockholm</a:t>
            </a:r>
            <a:endParaRPr dirty="0">
              <a:latin typeface="Calibri"/>
              <a:cs typeface="Calibri"/>
            </a:endParaRPr>
          </a:p>
          <a:p>
            <a:pPr marL="195580" marR="5080" indent="-182880">
              <a:lnSpc>
                <a:spcPct val="100000"/>
              </a:lnSpc>
              <a:spcBef>
                <a:spcPts val="395"/>
              </a:spcBef>
              <a:buFont typeface="Arial"/>
              <a:buChar char="•"/>
              <a:tabLst>
                <a:tab pos="195580" algn="l"/>
              </a:tabLst>
            </a:pPr>
            <a:r>
              <a:rPr spc="-10" dirty="0">
                <a:solidFill>
                  <a:srgbClr val="54575A"/>
                </a:solidFill>
                <a:latin typeface="Calibri"/>
                <a:cs typeface="Calibri"/>
              </a:rPr>
              <a:t>Paper+Design </a:t>
            </a:r>
            <a:r>
              <a:rPr spc="-10" dirty="0" smtClean="0">
                <a:solidFill>
                  <a:srgbClr val="54575A"/>
                </a:solidFill>
                <a:latin typeface="Calibri"/>
                <a:cs typeface="Calibri"/>
              </a:rPr>
              <a:t>Group</a:t>
            </a:r>
            <a:r>
              <a:rPr lang="pl-PL" spc="-10" dirty="0" smtClean="0">
                <a:solidFill>
                  <a:srgbClr val="54575A"/>
                </a:solidFill>
                <a:latin typeface="Calibri"/>
                <a:cs typeface="Calibri"/>
              </a:rPr>
              <a:t>a została nabyta </a:t>
            </a:r>
          </a:p>
          <a:p>
            <a:pPr marL="12700" marR="5080">
              <a:lnSpc>
                <a:spcPct val="100000"/>
              </a:lnSpc>
              <a:spcBef>
                <a:spcPts val="395"/>
              </a:spcBef>
              <a:tabLst>
                <a:tab pos="195580" algn="l"/>
              </a:tabLst>
            </a:pPr>
            <a:r>
              <a:rPr lang="pl-PL" spc="-10" dirty="0">
                <a:solidFill>
                  <a:srgbClr val="54575A"/>
                </a:solidFill>
                <a:latin typeface="Calibri"/>
                <a:cs typeface="Calibri"/>
              </a:rPr>
              <a:t> </a:t>
            </a:r>
            <a:r>
              <a:rPr lang="pl-PL" spc="-10" dirty="0" smtClean="0">
                <a:solidFill>
                  <a:srgbClr val="54575A"/>
                </a:solidFill>
                <a:latin typeface="Calibri"/>
                <a:cs typeface="Calibri"/>
              </a:rPr>
              <a:t>   w </a:t>
            </a:r>
            <a:r>
              <a:rPr lang="pl-PL" spc="-10" dirty="0">
                <a:solidFill>
                  <a:srgbClr val="54575A"/>
                </a:solidFill>
                <a:latin typeface="Calibri"/>
                <a:cs typeface="Calibri"/>
              </a:rPr>
              <a:t>połowie czerwca 2014 i ma </a:t>
            </a:r>
            <a:r>
              <a:rPr lang="pl-PL" spc="-10" dirty="0" smtClean="0">
                <a:solidFill>
                  <a:srgbClr val="54575A"/>
                </a:solidFill>
                <a:latin typeface="Calibri"/>
                <a:cs typeface="Calibri"/>
              </a:rPr>
              <a:t>roczny</a:t>
            </a:r>
          </a:p>
          <a:p>
            <a:pPr marL="12700" marR="5080">
              <a:lnSpc>
                <a:spcPct val="100000"/>
              </a:lnSpc>
              <a:spcBef>
                <a:spcPts val="395"/>
              </a:spcBef>
              <a:tabLst>
                <a:tab pos="195580" algn="l"/>
              </a:tabLst>
            </a:pPr>
            <a:r>
              <a:rPr lang="pl-PL" spc="-10" dirty="0">
                <a:solidFill>
                  <a:srgbClr val="54575A"/>
                </a:solidFill>
                <a:latin typeface="Calibri"/>
                <a:cs typeface="Calibri"/>
              </a:rPr>
              <a:t> </a:t>
            </a:r>
            <a:r>
              <a:rPr lang="pl-PL" spc="-10" dirty="0" smtClean="0">
                <a:solidFill>
                  <a:srgbClr val="54575A"/>
                </a:solidFill>
                <a:latin typeface="Calibri"/>
                <a:cs typeface="Calibri"/>
              </a:rPr>
              <a:t>   </a:t>
            </a:r>
            <a:r>
              <a:rPr lang="pl-PL" spc="-10" dirty="0">
                <a:solidFill>
                  <a:srgbClr val="54575A"/>
                </a:solidFill>
                <a:latin typeface="Calibri"/>
                <a:cs typeface="Calibri"/>
              </a:rPr>
              <a:t>obrót ok. </a:t>
            </a:r>
            <a:r>
              <a:rPr lang="en-US" spc="-10" dirty="0">
                <a:solidFill>
                  <a:srgbClr val="54575A"/>
                </a:solidFill>
                <a:latin typeface="Calibri"/>
                <a:cs typeface="Calibri"/>
              </a:rPr>
              <a:t>38 million</a:t>
            </a:r>
            <a:r>
              <a:rPr lang="pl-PL" spc="-10" dirty="0">
                <a:solidFill>
                  <a:srgbClr val="54575A"/>
                </a:solidFill>
                <a:latin typeface="Calibri"/>
                <a:cs typeface="Calibri"/>
              </a:rPr>
              <a:t>ów EURO</a:t>
            </a:r>
            <a:r>
              <a:rPr sz="2000" spc="-10" dirty="0">
                <a:solidFill>
                  <a:srgbClr val="54575A"/>
                </a:solidFill>
                <a:latin typeface="Calibri"/>
                <a:cs typeface="Calibri"/>
              </a:rPr>
              <a:t>.</a:t>
            </a:r>
          </a:p>
        </p:txBody>
      </p:sp>
      <p:sp>
        <p:nvSpPr>
          <p:cNvPr id="4" name="object 4"/>
          <p:cNvSpPr/>
          <p:nvPr/>
        </p:nvSpPr>
        <p:spPr>
          <a:xfrm>
            <a:off x="8161201" y="6138001"/>
            <a:ext cx="788399" cy="5147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6"/>
          <p:cNvSpPr txBox="1"/>
          <p:nvPr/>
        </p:nvSpPr>
        <p:spPr>
          <a:xfrm>
            <a:off x="304800" y="5705252"/>
            <a:ext cx="4800599" cy="4154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1300" marR="5080" indent="-228600">
              <a:lnSpc>
                <a:spcPct val="100000"/>
              </a:lnSpc>
              <a:tabLst>
                <a:tab pos="240665" algn="l"/>
              </a:tabLst>
            </a:pPr>
            <a:r>
              <a:rPr sz="900" dirty="0">
                <a:latin typeface="Calibri"/>
                <a:cs typeface="Calibri"/>
              </a:rPr>
              <a:t>1)	</a:t>
            </a:r>
            <a:r>
              <a:rPr lang="pl-PL" sz="900" dirty="0"/>
              <a:t>Zysk z działalności operacyjnej skorygowany o amortyzację wartości niematerialnych zidentyfikowanych w związku z przejęciami przedsiębiorstw oraz kosztów </a:t>
            </a:r>
            <a:r>
              <a:rPr lang="pl-PL" sz="900" dirty="0" smtClean="0"/>
              <a:t>restrukturyzacji                    </a:t>
            </a:r>
            <a:r>
              <a:rPr lang="pl-PL" sz="900" dirty="0"/>
              <a:t>i rynkowej wyceny instrumentów </a:t>
            </a:r>
            <a:r>
              <a:rPr lang="pl-PL" sz="900" dirty="0" smtClean="0"/>
              <a:t>pochodnych.</a:t>
            </a:r>
            <a:endParaRPr sz="900" dirty="0">
              <a:latin typeface="Calibri"/>
              <a:cs typeface="Calibri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0"/>
            <a:ext cx="4343399" cy="6886149"/>
          </a:xfrm>
          <a:prstGeom prst="rect">
            <a:avLst/>
          </a:prstGeom>
        </p:spPr>
      </p:pic>
      <p:pic>
        <p:nvPicPr>
          <p:cNvPr id="11" name="Logotype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803" y="6130802"/>
            <a:ext cx="1116000" cy="65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 marR="753745" algn="r">
              <a:lnSpc>
                <a:spcPct val="100000"/>
              </a:lnSpc>
            </a:pPr>
            <a:r>
              <a:rPr sz="100" spc="-5" dirty="0">
                <a:latin typeface="Calibri"/>
                <a:cs typeface="Calibri"/>
              </a:rPr>
              <a:t>E</a:t>
            </a:r>
            <a:r>
              <a:rPr sz="100" spc="-10" dirty="0">
                <a:latin typeface="Calibri"/>
                <a:cs typeface="Calibri"/>
              </a:rPr>
              <a:t>n</a:t>
            </a:r>
            <a:r>
              <a:rPr sz="100" spc="-5" dirty="0">
                <a:latin typeface="Calibri"/>
                <a:cs typeface="Calibri"/>
              </a:rPr>
              <a:t>g</a:t>
            </a:r>
            <a:r>
              <a:rPr sz="100" dirty="0">
                <a:latin typeface="Calibri"/>
                <a:cs typeface="Calibri"/>
              </a:rPr>
              <a:t> </a:t>
            </a:r>
            <a:r>
              <a:rPr sz="100" spc="-10" dirty="0">
                <a:latin typeface="Calibri"/>
                <a:cs typeface="Calibri"/>
              </a:rPr>
              <a:t> U</a:t>
            </a:r>
            <a:r>
              <a:rPr sz="100" spc="-5" dirty="0">
                <a:latin typeface="Calibri"/>
                <a:cs typeface="Calibri"/>
              </a:rPr>
              <a:t>S</a:t>
            </a:r>
            <a:endParaRPr sz="100" dirty="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161201" y="6138001"/>
            <a:ext cx="788399" cy="5147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 txBox="1"/>
          <p:nvPr/>
        </p:nvSpPr>
        <p:spPr>
          <a:xfrm>
            <a:off x="457200" y="5058016"/>
            <a:ext cx="5942804" cy="1308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pl-PL" sz="4000" b="1" spc="-10" dirty="0" smtClean="0">
                <a:solidFill>
                  <a:srgbClr val="FFFFFF"/>
                </a:solidFill>
                <a:latin typeface="Calibri"/>
                <a:cs typeface="Calibri"/>
              </a:rPr>
              <a:t>                </a:t>
            </a:r>
            <a:r>
              <a:rPr sz="4000" b="1" spc="-10" dirty="0" smtClean="0">
                <a:solidFill>
                  <a:srgbClr val="FFFFFF"/>
                </a:solidFill>
                <a:latin typeface="Calibri"/>
                <a:cs typeface="Calibri"/>
              </a:rPr>
              <a:t>GOODFOODMOOD</a:t>
            </a:r>
            <a:endParaRPr sz="4000" dirty="0">
              <a:latin typeface="Calibri"/>
              <a:cs typeface="Calibri"/>
            </a:endParaRPr>
          </a:p>
          <a:p>
            <a:pPr marL="1888489" algn="ctr">
              <a:lnSpc>
                <a:spcPct val="100000"/>
              </a:lnSpc>
              <a:spcBef>
                <a:spcPts val="595"/>
              </a:spcBef>
            </a:pPr>
            <a:r>
              <a:rPr lang="pl-PL" sz="4000" b="1" spc="-70" dirty="0" smtClean="0">
                <a:solidFill>
                  <a:srgbClr val="FFFFFF"/>
                </a:solidFill>
                <a:latin typeface="Calibri"/>
                <a:cs typeface="Calibri"/>
              </a:rPr>
              <a:t>JEDZENIE W DOMU</a:t>
            </a:r>
            <a:endParaRPr sz="4000" dirty="0">
              <a:latin typeface="Calibri"/>
              <a:cs typeface="Calibri"/>
            </a:endParaRPr>
          </a:p>
        </p:txBody>
      </p:sp>
      <p:pic>
        <p:nvPicPr>
          <p:cNvPr id="10" name="Logotype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803" y="6130802"/>
            <a:ext cx="1116000" cy="6588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61201" y="6138001"/>
            <a:ext cx="788399" cy="5147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 marR="753745" algn="r">
              <a:lnSpc>
                <a:spcPct val="100000"/>
              </a:lnSpc>
            </a:pPr>
            <a:r>
              <a:rPr sz="100" spc="-5" dirty="0">
                <a:latin typeface="Calibri"/>
                <a:cs typeface="Calibri"/>
              </a:rPr>
              <a:t>E</a:t>
            </a:r>
            <a:r>
              <a:rPr sz="100" spc="-10" dirty="0">
                <a:latin typeface="Calibri"/>
                <a:cs typeface="Calibri"/>
              </a:rPr>
              <a:t>n</a:t>
            </a:r>
            <a:r>
              <a:rPr sz="100" spc="-5" dirty="0">
                <a:latin typeface="Calibri"/>
                <a:cs typeface="Calibri"/>
              </a:rPr>
              <a:t>g</a:t>
            </a:r>
            <a:r>
              <a:rPr sz="100" dirty="0">
                <a:latin typeface="Calibri"/>
                <a:cs typeface="Calibri"/>
              </a:rPr>
              <a:t> </a:t>
            </a:r>
            <a:r>
              <a:rPr sz="100" spc="-10" dirty="0">
                <a:latin typeface="Calibri"/>
                <a:cs typeface="Calibri"/>
              </a:rPr>
              <a:t> U</a:t>
            </a:r>
            <a:r>
              <a:rPr sz="100" spc="-5" dirty="0">
                <a:latin typeface="Calibri"/>
                <a:cs typeface="Calibri"/>
              </a:rPr>
              <a:t>S</a:t>
            </a:r>
            <a:endParaRPr sz="1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 marL="196850">
              <a:lnSpc>
                <a:spcPct val="100000"/>
              </a:lnSpc>
            </a:pPr>
            <a:r>
              <a:rPr sz="1000" spc="-10" dirty="0">
                <a:solidFill>
                  <a:srgbClr val="54575A"/>
                </a:solidFill>
                <a:latin typeface="Calibri"/>
                <a:cs typeface="Calibri"/>
              </a:rPr>
              <a:t>33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 txBox="1"/>
          <p:nvPr/>
        </p:nvSpPr>
        <p:spPr>
          <a:xfrm>
            <a:off x="261401" y="4946944"/>
            <a:ext cx="4041140" cy="13526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12500"/>
              </a:lnSpc>
            </a:pPr>
            <a:r>
              <a:rPr sz="4000" b="1" spc="-10" dirty="0">
                <a:solidFill>
                  <a:srgbClr val="FFFFFF"/>
                </a:solidFill>
                <a:latin typeface="Calibri"/>
                <a:cs typeface="Calibri"/>
              </a:rPr>
              <a:t>GOO</a:t>
            </a:r>
            <a:r>
              <a:rPr sz="4000" b="1" spc="-5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4000" b="1" spc="-30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4000" b="1" spc="-10" dirty="0">
                <a:solidFill>
                  <a:srgbClr val="FFFFFF"/>
                </a:solidFill>
                <a:latin typeface="Calibri"/>
                <a:cs typeface="Calibri"/>
              </a:rPr>
              <a:t>OO</a:t>
            </a:r>
            <a:r>
              <a:rPr sz="4000" b="1" spc="-5" dirty="0">
                <a:solidFill>
                  <a:srgbClr val="FFFFFF"/>
                </a:solidFill>
                <a:latin typeface="Calibri"/>
                <a:cs typeface="Calibri"/>
              </a:rPr>
              <a:t>DM</a:t>
            </a:r>
            <a:r>
              <a:rPr sz="4000" b="1" spc="-10" dirty="0">
                <a:solidFill>
                  <a:srgbClr val="FFFFFF"/>
                </a:solidFill>
                <a:latin typeface="Calibri"/>
                <a:cs typeface="Calibri"/>
              </a:rPr>
              <a:t>OO</a:t>
            </a:r>
            <a:r>
              <a:rPr sz="4000" b="1" spc="-5" dirty="0">
                <a:solidFill>
                  <a:srgbClr val="FFFFFF"/>
                </a:solidFill>
                <a:latin typeface="Calibri"/>
                <a:cs typeface="Calibri"/>
              </a:rPr>
              <a:t>D  </a:t>
            </a:r>
            <a:r>
              <a:rPr lang="pl-PL" sz="4000" b="1" spc="-165" dirty="0" smtClean="0">
                <a:solidFill>
                  <a:srgbClr val="FFFFFF"/>
                </a:solidFill>
                <a:latin typeface="Calibri"/>
                <a:cs typeface="Calibri"/>
              </a:rPr>
              <a:t>NA PRZYJĘCIACH</a:t>
            </a:r>
            <a:endParaRPr sz="4000" dirty="0">
              <a:latin typeface="Calibri"/>
              <a:cs typeface="Calibri"/>
            </a:endParaRPr>
          </a:p>
        </p:txBody>
      </p:sp>
      <p:pic>
        <p:nvPicPr>
          <p:cNvPr id="11" name="Logotype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803" y="6130802"/>
            <a:ext cx="1116000" cy="6588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ubtitle 3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20482" name="Picture 2" descr="\\malfiler01\homes$\sopekb\Desktop\P23A198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 rot="60000">
            <a:off x="387192" y="5334629"/>
            <a:ext cx="68617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 smtClean="0">
                <a:latin typeface="Calibri" pitchFamily="34" charset="0"/>
              </a:rPr>
              <a:t>SZYBKI </a:t>
            </a:r>
            <a:r>
              <a:rPr lang="sv-SE" sz="4400" b="1" dirty="0" smtClean="0">
                <a:latin typeface="Calibri" pitchFamily="34" charset="0"/>
              </a:rPr>
              <a:t>GOODFOODMOOD </a:t>
            </a:r>
            <a:endParaRPr lang="en-US" sz="4400" b="1" dirty="0" smtClean="0">
              <a:latin typeface="Calibri" pitchFamily="34" charset="0"/>
            </a:endParaRPr>
          </a:p>
        </p:txBody>
      </p:sp>
      <p:pic>
        <p:nvPicPr>
          <p:cNvPr id="7" name="Picture 5" descr="Duni_smal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865" y="5368151"/>
            <a:ext cx="1203325" cy="788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44200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61201" y="6138001"/>
            <a:ext cx="788399" cy="5147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 marR="753745" algn="r">
              <a:lnSpc>
                <a:spcPct val="100000"/>
              </a:lnSpc>
            </a:pPr>
            <a:r>
              <a:rPr sz="100" spc="-5" dirty="0">
                <a:latin typeface="Calibri"/>
                <a:cs typeface="Calibri"/>
              </a:rPr>
              <a:t>E</a:t>
            </a:r>
            <a:r>
              <a:rPr sz="100" spc="-10" dirty="0">
                <a:latin typeface="Calibri"/>
                <a:cs typeface="Calibri"/>
              </a:rPr>
              <a:t>n</a:t>
            </a:r>
            <a:r>
              <a:rPr sz="100" spc="-5" dirty="0">
                <a:latin typeface="Calibri"/>
                <a:cs typeface="Calibri"/>
              </a:rPr>
              <a:t>g</a:t>
            </a:r>
            <a:r>
              <a:rPr sz="100" dirty="0">
                <a:latin typeface="Calibri"/>
                <a:cs typeface="Calibri"/>
              </a:rPr>
              <a:t> </a:t>
            </a:r>
            <a:r>
              <a:rPr sz="100" spc="-10" dirty="0">
                <a:latin typeface="Calibri"/>
                <a:cs typeface="Calibri"/>
              </a:rPr>
              <a:t> U</a:t>
            </a:r>
            <a:r>
              <a:rPr sz="100" spc="-5" dirty="0">
                <a:latin typeface="Calibri"/>
                <a:cs typeface="Calibri"/>
              </a:rPr>
              <a:t>S</a:t>
            </a:r>
            <a:endParaRPr sz="1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 marL="196850">
              <a:lnSpc>
                <a:spcPct val="100000"/>
              </a:lnSpc>
            </a:pPr>
            <a:r>
              <a:rPr sz="1000" spc="-10" dirty="0">
                <a:solidFill>
                  <a:srgbClr val="54575A"/>
                </a:solidFill>
                <a:latin typeface="Calibri"/>
                <a:cs typeface="Calibri"/>
              </a:rPr>
              <a:t>35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61201" y="6138001"/>
            <a:ext cx="788399" cy="5147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8161201" y="6138001"/>
            <a:ext cx="788399" cy="5147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648443" y="381000"/>
            <a:ext cx="3078487" cy="17235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lang="pl-PL" sz="2800" spc="-5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Dumny sponsor konkursu </a:t>
            </a:r>
            <a:r>
              <a:rPr sz="2800" spc="-5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Bocuse </a:t>
            </a:r>
            <a:r>
              <a:rPr sz="2800" spc="-35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d’Or</a:t>
            </a:r>
            <a:r>
              <a:rPr sz="2800" spc="-65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pl-PL" sz="2800" spc="-5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 organizacji </a:t>
            </a:r>
            <a:br>
              <a:rPr lang="pl-PL" sz="2800" spc="-5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sz="2800" spc="-5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sz="2800" spc="-5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Min </a:t>
            </a:r>
            <a:r>
              <a:rPr sz="2800" spc="-3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stora</a:t>
            </a:r>
            <a:r>
              <a:rPr sz="2800" spc="-65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dag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593222" y="2209800"/>
            <a:ext cx="3133709" cy="21441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5580" marR="250190" indent="-182880">
              <a:lnSpc>
                <a:spcPct val="100000"/>
              </a:lnSpc>
              <a:buFont typeface="Arial"/>
              <a:buChar char="•"/>
              <a:tabLst>
                <a:tab pos="195580" algn="l"/>
              </a:tabLst>
            </a:pPr>
            <a:r>
              <a:rPr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Bocuse </a:t>
            </a:r>
            <a:r>
              <a:rPr sz="1700" spc="-45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d’Or, </a:t>
            </a:r>
            <a:r>
              <a:rPr lang="pl-PL" sz="1700" spc="-4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konkurs </a:t>
            </a:r>
            <a:r>
              <a:rPr lang="pl-PL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gastronomiczny</a:t>
            </a:r>
            <a:endParaRPr sz="1700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  <a:p>
            <a:pPr marL="194945" marR="5080" indent="-182245">
              <a:lnSpc>
                <a:spcPct val="100000"/>
              </a:lnSpc>
              <a:spcBef>
                <a:spcPts val="395"/>
              </a:spcBef>
              <a:buFont typeface="Arial"/>
              <a:buChar char="•"/>
              <a:tabLst>
                <a:tab pos="195580" algn="l"/>
              </a:tabLst>
            </a:pPr>
            <a:r>
              <a:rPr sz="1700" spc="-5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“Min </a:t>
            </a:r>
            <a:r>
              <a:rPr sz="1700" spc="-15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stora </a:t>
            </a:r>
            <a:r>
              <a:rPr sz="1700" spc="15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dag” </a:t>
            </a:r>
            <a:r>
              <a:rPr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– </a:t>
            </a:r>
            <a:r>
              <a:rPr lang="pl-PL"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stowarzyszenie pomagające chorym dzieciom i nastolatkom spełniać marzenia. Współpraca, w której realizujemy </a:t>
            </a:r>
            <a:r>
              <a:rPr sz="17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 </a:t>
            </a:r>
            <a:r>
              <a:rPr lang="pl-PL" sz="1700" spc="-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naszą misję odpowiedzialności społecznej.</a:t>
            </a:r>
            <a:endParaRPr sz="1700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593222" y="5311504"/>
            <a:ext cx="1409700" cy="14780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91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443" y="4560696"/>
            <a:ext cx="3166362" cy="635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Logotype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803" y="6130802"/>
            <a:ext cx="1116000" cy="65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87679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pl-PL" spc="-5" dirty="0" smtClean="0">
                <a:solidFill>
                  <a:srgbClr val="54575A"/>
                </a:solidFill>
              </a:rPr>
              <a:t>Buduj swoją markę z</a:t>
            </a:r>
            <a:r>
              <a:rPr spc="5" dirty="0" smtClean="0">
                <a:solidFill>
                  <a:srgbClr val="54575A"/>
                </a:solidFill>
              </a:rPr>
              <a:t> </a:t>
            </a:r>
            <a:r>
              <a:rPr spc="-5" dirty="0">
                <a:solidFill>
                  <a:srgbClr val="54575A"/>
                </a:solidFill>
              </a:rPr>
              <a:t>Duni</a:t>
            </a:r>
          </a:p>
        </p:txBody>
      </p:sp>
      <p:sp>
        <p:nvSpPr>
          <p:cNvPr id="3" name="object 3"/>
          <p:cNvSpPr/>
          <p:nvPr/>
        </p:nvSpPr>
        <p:spPr>
          <a:xfrm>
            <a:off x="8161201" y="6138001"/>
            <a:ext cx="788399" cy="5147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428307" y="1492934"/>
            <a:ext cx="4448493" cy="3049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6830" marR="965200">
              <a:lnSpc>
                <a:spcPct val="100000"/>
              </a:lnSpc>
            </a:pPr>
            <a:r>
              <a:rPr sz="1600" b="1" spc="-5" dirty="0" smtClean="0">
                <a:solidFill>
                  <a:srgbClr val="54575A"/>
                </a:solidFill>
                <a:latin typeface="Calibri"/>
                <a:cs typeface="Calibri"/>
              </a:rPr>
              <a:t>D</a:t>
            </a:r>
            <a:r>
              <a:rPr sz="1600" b="1" spc="-65" dirty="0" smtClean="0">
                <a:solidFill>
                  <a:srgbClr val="54575A"/>
                </a:solidFill>
                <a:latin typeface="Calibri"/>
                <a:cs typeface="Calibri"/>
              </a:rPr>
              <a:t> </a:t>
            </a:r>
            <a:r>
              <a:rPr sz="1600" b="1" spc="145" dirty="0" smtClean="0">
                <a:solidFill>
                  <a:srgbClr val="54575A"/>
                </a:solidFill>
                <a:latin typeface="Calibri"/>
                <a:cs typeface="Calibri"/>
              </a:rPr>
              <a:t>UN</a:t>
            </a:r>
            <a:r>
              <a:rPr sz="1600" b="1" spc="-65" dirty="0" smtClean="0">
                <a:solidFill>
                  <a:srgbClr val="54575A"/>
                </a:solidFill>
                <a:latin typeface="Calibri"/>
                <a:cs typeface="Calibri"/>
              </a:rPr>
              <a:t> </a:t>
            </a:r>
            <a:r>
              <a:rPr sz="1600" b="1" spc="-5" dirty="0" smtClean="0">
                <a:solidFill>
                  <a:srgbClr val="54575A"/>
                </a:solidFill>
                <a:latin typeface="Calibri"/>
                <a:cs typeface="Calibri"/>
              </a:rPr>
              <a:t>I</a:t>
            </a:r>
            <a:r>
              <a:rPr sz="1600" b="1" spc="240" dirty="0" smtClean="0">
                <a:solidFill>
                  <a:srgbClr val="54575A"/>
                </a:solidFill>
                <a:latin typeface="Calibri"/>
                <a:cs typeface="Calibri"/>
              </a:rPr>
              <a:t> </a:t>
            </a:r>
            <a:r>
              <a:rPr lang="pl-PL" sz="1600" b="1" spc="145" dirty="0" smtClean="0">
                <a:solidFill>
                  <a:srgbClr val="54575A"/>
                </a:solidFill>
                <a:latin typeface="Calibri"/>
                <a:cs typeface="Calibri"/>
              </a:rPr>
              <a:t>OFERUJE SPERSONALIZOWANE ROZWIAZANIA </a:t>
            </a:r>
            <a:r>
              <a:rPr lang="pl-PL" sz="1600" b="1" spc="-5" dirty="0" smtClean="0">
                <a:solidFill>
                  <a:srgbClr val="54575A"/>
                </a:solidFill>
                <a:latin typeface="Calibri"/>
                <a:cs typeface="Calibri"/>
              </a:rPr>
              <a:t>DZIĘKI KTÓRYM KLIENCI</a:t>
            </a:r>
            <a:endParaRPr sz="1600" dirty="0" smtClean="0">
              <a:latin typeface="Calibri"/>
              <a:cs typeface="Calibri"/>
            </a:endParaRPr>
          </a:p>
          <a:p>
            <a:pPr marL="195580" indent="-182880">
              <a:lnSpc>
                <a:spcPct val="100000"/>
              </a:lnSpc>
              <a:spcBef>
                <a:spcPts val="915"/>
              </a:spcBef>
              <a:buFont typeface="Arial"/>
              <a:buChar char="•"/>
              <a:tabLst>
                <a:tab pos="195580" algn="l"/>
              </a:tabLst>
            </a:pPr>
            <a:r>
              <a:rPr lang="pl-PL" sz="2000" spc="-10" dirty="0" smtClean="0">
                <a:solidFill>
                  <a:srgbClr val="54575A"/>
                </a:solidFill>
                <a:latin typeface="Calibri"/>
                <a:cs typeface="Calibri"/>
              </a:rPr>
              <a:t>tworzą własne koncepcje serwowania dań na wynos</a:t>
            </a:r>
            <a:endParaRPr sz="2000" dirty="0">
              <a:latin typeface="Calibri"/>
              <a:cs typeface="Calibri"/>
            </a:endParaRPr>
          </a:p>
          <a:p>
            <a:pPr marL="195580" marR="101600" indent="-182880">
              <a:spcBef>
                <a:spcPts val="395"/>
              </a:spcBef>
              <a:buFont typeface="Arial"/>
              <a:buChar char="•"/>
              <a:tabLst>
                <a:tab pos="195580" algn="l"/>
              </a:tabLst>
            </a:pPr>
            <a:r>
              <a:rPr lang="pl-PL" sz="2000" spc="-5" dirty="0">
                <a:solidFill>
                  <a:srgbClr val="54575A"/>
                </a:solidFill>
                <a:latin typeface="Calibri"/>
                <a:cs typeface="Calibri"/>
              </a:rPr>
              <a:t>t</a:t>
            </a:r>
            <a:r>
              <a:rPr lang="pl-PL" sz="2000" spc="-5" dirty="0" smtClean="0">
                <a:solidFill>
                  <a:srgbClr val="54575A"/>
                </a:solidFill>
                <a:latin typeface="Calibri"/>
                <a:cs typeface="Calibri"/>
              </a:rPr>
              <a:t>łoczą na pojemnikach </a:t>
            </a:r>
            <a:r>
              <a:rPr lang="pl-PL" altLang="sv-SE" sz="2000" spc="-5" dirty="0">
                <a:solidFill>
                  <a:srgbClr val="54575A"/>
                </a:solidFill>
                <a:latin typeface="Calibri"/>
                <a:cs typeface="Calibri"/>
              </a:rPr>
              <a:t>do żywności logo firmy lub hasła</a:t>
            </a:r>
            <a:endParaRPr lang="en-US" altLang="sv-SE" sz="2000" spc="-5" dirty="0">
              <a:solidFill>
                <a:srgbClr val="54575A"/>
              </a:solidFill>
              <a:latin typeface="Calibri"/>
              <a:cs typeface="Calibri"/>
            </a:endParaRPr>
          </a:p>
          <a:p>
            <a:pPr marL="195580" marR="5080" indent="-182880">
              <a:lnSpc>
                <a:spcPct val="100000"/>
              </a:lnSpc>
              <a:spcBef>
                <a:spcPts val="405"/>
              </a:spcBef>
              <a:buFont typeface="Arial"/>
              <a:buChar char="•"/>
              <a:tabLst>
                <a:tab pos="195580" algn="l"/>
              </a:tabLst>
            </a:pPr>
            <a:r>
              <a:rPr lang="pl-PL" sz="2000" spc="-5" dirty="0" smtClean="0">
                <a:solidFill>
                  <a:srgbClr val="54575A"/>
                </a:solidFill>
                <a:latin typeface="Calibri"/>
                <a:cs typeface="Calibri"/>
              </a:rPr>
              <a:t>drukują</a:t>
            </a:r>
            <a:r>
              <a:rPr sz="2000" spc="-5" dirty="0" smtClean="0">
                <a:solidFill>
                  <a:srgbClr val="54575A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54575A"/>
                </a:solidFill>
                <a:latin typeface="Calibri"/>
                <a:cs typeface="Calibri"/>
              </a:rPr>
              <a:t>logo </a:t>
            </a:r>
            <a:r>
              <a:rPr lang="pl-PL" altLang="sv-SE" sz="2000" spc="-5" dirty="0">
                <a:solidFill>
                  <a:srgbClr val="54575A"/>
                </a:solidFill>
                <a:latin typeface="Calibri"/>
                <a:cs typeface="Calibri"/>
              </a:rPr>
              <a:t>lub hasła na serwetkach i produktach do nakrywania stołu</a:t>
            </a:r>
            <a:endParaRPr sz="2000" spc="-5" dirty="0">
              <a:solidFill>
                <a:srgbClr val="54575A"/>
              </a:solidFill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392737" y="0"/>
            <a:ext cx="3751262" cy="6857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7" name="Picture 2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68588" y="152400"/>
            <a:ext cx="1136399" cy="975360"/>
          </a:xfrm>
          <a:prstGeom prst="rect">
            <a:avLst/>
          </a:prstGeom>
          <a:noFill/>
          <a:ln w="38100" cmpd="sng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Logotype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803" y="6130802"/>
            <a:ext cx="1116000" cy="65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ymbol zastępczy obrazu 4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3" r="5533"/>
          <a:stretch>
            <a:fillRect/>
          </a:stretch>
        </p:blipFill>
        <p:spPr/>
      </p:pic>
      <p:sp>
        <p:nvSpPr>
          <p:cNvPr id="6" name="object 4"/>
          <p:cNvSpPr txBox="1"/>
          <p:nvPr/>
        </p:nvSpPr>
        <p:spPr>
          <a:xfrm>
            <a:off x="449262" y="5508946"/>
            <a:ext cx="4046538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pl-PL" sz="3600" b="1" dirty="0" smtClean="0">
                <a:solidFill>
                  <a:srgbClr val="FFFFFF"/>
                </a:solidFill>
                <a:latin typeface="Calibri"/>
                <a:cs typeface="Calibri"/>
              </a:rPr>
              <a:t>Nasza</a:t>
            </a:r>
            <a:r>
              <a:rPr sz="3600" b="1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00" b="1" dirty="0">
                <a:solidFill>
                  <a:srgbClr val="FFFFFF"/>
                </a:solidFill>
                <a:latin typeface="Calibri"/>
                <a:cs typeface="Calibri"/>
              </a:rPr>
              <a:t>Blue</a:t>
            </a:r>
            <a:r>
              <a:rPr sz="3600" b="1" spc="-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00" b="1" spc="-5" dirty="0">
                <a:solidFill>
                  <a:srgbClr val="FFFFFF"/>
                </a:solidFill>
                <a:latin typeface="Calibri"/>
                <a:cs typeface="Calibri"/>
              </a:rPr>
              <a:t>Mission</a:t>
            </a:r>
            <a:endParaRPr sz="3600" b="1" dirty="0">
              <a:latin typeface="Calibri"/>
              <a:cs typeface="Calibri"/>
            </a:endParaRPr>
          </a:p>
        </p:txBody>
      </p:sp>
      <p:sp>
        <p:nvSpPr>
          <p:cNvPr id="7" name="object 5"/>
          <p:cNvSpPr txBox="1"/>
          <p:nvPr/>
        </p:nvSpPr>
        <p:spPr>
          <a:xfrm>
            <a:off x="451928" y="6216760"/>
            <a:ext cx="3434272" cy="2616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pl-PL" sz="1700" dirty="0" smtClean="0">
                <a:solidFill>
                  <a:srgbClr val="FFFFFF"/>
                </a:solidFill>
                <a:latin typeface="Calibri"/>
                <a:cs typeface="Calibri"/>
              </a:rPr>
              <a:t>Korporacyjna odpowiedzialność </a:t>
            </a:r>
            <a:r>
              <a:rPr sz="1700" dirty="0" smtClean="0">
                <a:solidFill>
                  <a:srgbClr val="FFFFFF"/>
                </a:solidFill>
                <a:latin typeface="Calibri"/>
                <a:cs typeface="Calibri"/>
              </a:rPr>
              <a:t>Duni</a:t>
            </a:r>
            <a:endParaRPr sz="1700" dirty="0">
              <a:latin typeface="Calibri"/>
              <a:cs typeface="Calibri"/>
            </a:endParaRPr>
          </a:p>
        </p:txBody>
      </p:sp>
      <p:pic>
        <p:nvPicPr>
          <p:cNvPr id="11" name="Logotype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803" y="6130802"/>
            <a:ext cx="1116000" cy="6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346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457200" y="304800"/>
            <a:ext cx="4419600" cy="5601533"/>
          </a:xfrm>
        </p:spPr>
        <p:txBody>
          <a:bodyPr/>
          <a:lstStyle/>
          <a:p>
            <a:r>
              <a:rPr lang="pl-PL" sz="2800" dirty="0" smtClean="0">
                <a:solidFill>
                  <a:schemeClr val="tx1"/>
                </a:solidFill>
              </a:rPr>
              <a:t>Nasz </a:t>
            </a:r>
            <a:r>
              <a:rPr lang="en-US" sz="2800" dirty="0" smtClean="0">
                <a:solidFill>
                  <a:schemeClr val="tx1"/>
                </a:solidFill>
              </a:rPr>
              <a:t>CEO </a:t>
            </a:r>
            <a:r>
              <a:rPr lang="pl-PL" sz="2800" dirty="0" smtClean="0">
                <a:solidFill>
                  <a:schemeClr val="tx1"/>
                </a:solidFill>
              </a:rPr>
              <a:t>o naszej </a:t>
            </a:r>
            <a:br>
              <a:rPr lang="pl-PL" sz="2800" dirty="0" smtClean="0">
                <a:solidFill>
                  <a:schemeClr val="tx1"/>
                </a:solidFill>
              </a:rPr>
            </a:br>
            <a:r>
              <a:rPr lang="en-US" sz="2800" dirty="0" smtClean="0">
                <a:solidFill>
                  <a:schemeClr val="tx1"/>
                </a:solidFill>
              </a:rPr>
              <a:t>Blue </a:t>
            </a:r>
            <a:r>
              <a:rPr lang="en-US" sz="2800" dirty="0">
                <a:solidFill>
                  <a:schemeClr val="tx1"/>
                </a:solidFill>
              </a:rPr>
              <a:t>Mission </a:t>
            </a:r>
            <a:r>
              <a:rPr lang="pl-PL" sz="2800" dirty="0" smtClean="0">
                <a:solidFill>
                  <a:schemeClr val="tx1"/>
                </a:solidFill>
              </a:rPr>
              <a:t/>
            </a:r>
            <a:br>
              <a:rPr lang="pl-PL" sz="2800" dirty="0" smtClean="0">
                <a:solidFill>
                  <a:schemeClr val="tx1"/>
                </a:solidFill>
              </a:rPr>
            </a:br>
            <a:r>
              <a:rPr lang="pl-PL" sz="2800" dirty="0">
                <a:solidFill>
                  <a:schemeClr val="tx1"/>
                </a:solidFill>
              </a:rPr>
              <a:t/>
            </a:r>
            <a:br>
              <a:rPr lang="pl-PL" sz="28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/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400" i="1" dirty="0" smtClean="0">
                <a:solidFill>
                  <a:schemeClr val="tx1"/>
                </a:solidFill>
              </a:rPr>
              <a:t>”</a:t>
            </a:r>
            <a:r>
              <a:rPr lang="pl-PL" sz="2400" i="1" dirty="0" smtClean="0">
                <a:solidFill>
                  <a:schemeClr val="tx1"/>
                </a:solidFill>
              </a:rPr>
              <a:t>Dla nas w </a:t>
            </a:r>
            <a:r>
              <a:rPr lang="en-US" sz="2400" i="1" dirty="0" smtClean="0">
                <a:solidFill>
                  <a:schemeClr val="tx1"/>
                </a:solidFill>
              </a:rPr>
              <a:t>Duni</a:t>
            </a:r>
            <a:r>
              <a:rPr lang="en-US" sz="2400" i="1" dirty="0">
                <a:solidFill>
                  <a:schemeClr val="tx1"/>
                </a:solidFill>
              </a:rPr>
              <a:t>, </a:t>
            </a:r>
            <a:r>
              <a:rPr lang="pl-PL" sz="2400" i="1" dirty="0" smtClean="0">
                <a:solidFill>
                  <a:schemeClr val="tx1"/>
                </a:solidFill>
              </a:rPr>
              <a:t>innowacja</a:t>
            </a:r>
            <a:r>
              <a:rPr lang="en-US" sz="2400" i="1" dirty="0" smtClean="0">
                <a:solidFill>
                  <a:schemeClr val="tx1"/>
                </a:solidFill>
              </a:rPr>
              <a:t>, </a:t>
            </a:r>
            <a:r>
              <a:rPr lang="pl-PL" sz="2400" i="1" dirty="0" smtClean="0">
                <a:solidFill>
                  <a:schemeClr val="tx1"/>
                </a:solidFill>
              </a:rPr>
              <a:t>jakość i bezpieczeństwo oraz standardy środowiskowe są równie ważne. </a:t>
            </a:r>
            <a:br>
              <a:rPr lang="pl-PL" sz="2400" i="1" dirty="0" smtClean="0">
                <a:solidFill>
                  <a:schemeClr val="tx1"/>
                </a:solidFill>
              </a:rPr>
            </a:br>
            <a:r>
              <a:rPr lang="pl-PL" sz="2400" i="1" dirty="0">
                <a:solidFill>
                  <a:schemeClr val="tx1"/>
                </a:solidFill>
              </a:rPr>
              <a:t/>
            </a:r>
            <a:br>
              <a:rPr lang="pl-PL" sz="2400" i="1" dirty="0">
                <a:solidFill>
                  <a:schemeClr val="tx1"/>
                </a:solidFill>
              </a:rPr>
            </a:br>
            <a:r>
              <a:rPr lang="pl-PL" sz="2400" i="1" dirty="0" smtClean="0">
                <a:solidFill>
                  <a:schemeClr val="tx1"/>
                </a:solidFill>
              </a:rPr>
              <a:t>Naszą ambicją jest zawsze dostarczać </a:t>
            </a:r>
            <a:r>
              <a:rPr lang="en-US" sz="2400" i="1" dirty="0" smtClean="0">
                <a:solidFill>
                  <a:schemeClr val="tx1"/>
                </a:solidFill>
              </a:rPr>
              <a:t> </a:t>
            </a:r>
            <a:r>
              <a:rPr lang="en-US" sz="2400" i="1" dirty="0">
                <a:solidFill>
                  <a:schemeClr val="tx1"/>
                </a:solidFill>
              </a:rPr>
              <a:t>goodfoodmood® </a:t>
            </a:r>
            <a:r>
              <a:rPr lang="pl-PL" sz="2400" i="1" dirty="0" smtClean="0">
                <a:solidFill>
                  <a:schemeClr val="tx1"/>
                </a:solidFill>
              </a:rPr>
              <a:t>do każdego spotkania przy stole</a:t>
            </a:r>
            <a:r>
              <a:rPr lang="en-US" sz="2400" i="1" dirty="0" smtClean="0">
                <a:solidFill>
                  <a:schemeClr val="tx1"/>
                </a:solidFill>
              </a:rPr>
              <a:t>.”</a:t>
            </a:r>
            <a:r>
              <a:rPr lang="pl-PL" sz="2400" i="1" dirty="0" smtClean="0">
                <a:solidFill>
                  <a:schemeClr val="tx1"/>
                </a:solidFill>
              </a:rPr>
              <a:t/>
            </a:r>
            <a:br>
              <a:rPr lang="pl-PL" sz="2400" i="1" dirty="0" smtClean="0">
                <a:solidFill>
                  <a:schemeClr val="tx1"/>
                </a:solidFill>
              </a:rPr>
            </a:br>
            <a:r>
              <a:rPr lang="en-US" sz="2800" i="1" dirty="0" smtClean="0">
                <a:solidFill>
                  <a:schemeClr val="tx1"/>
                </a:solidFill>
              </a:rPr>
              <a:t> </a:t>
            </a:r>
            <a:r>
              <a:rPr lang="pl-PL" sz="2800" i="1" dirty="0" smtClean="0">
                <a:solidFill>
                  <a:schemeClr val="tx1"/>
                </a:solidFill>
              </a:rPr>
              <a:t/>
            </a:r>
            <a:br>
              <a:rPr lang="pl-PL" sz="2800" i="1" dirty="0" smtClean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/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>Thomas Gustafsson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150" y="0"/>
            <a:ext cx="3752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Logotype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803" y="6130802"/>
            <a:ext cx="1116000" cy="6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93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 marR="753745" algn="r">
              <a:lnSpc>
                <a:spcPct val="100000"/>
              </a:lnSpc>
            </a:pPr>
            <a:r>
              <a:rPr sz="100" spc="-5" dirty="0">
                <a:latin typeface="Calibri"/>
                <a:cs typeface="Calibri"/>
              </a:rPr>
              <a:t>E</a:t>
            </a:r>
            <a:r>
              <a:rPr sz="100" spc="-10" dirty="0">
                <a:latin typeface="Calibri"/>
                <a:cs typeface="Calibri"/>
              </a:rPr>
              <a:t>n</a:t>
            </a:r>
            <a:r>
              <a:rPr sz="100" spc="-5" dirty="0">
                <a:latin typeface="Calibri"/>
                <a:cs typeface="Calibri"/>
              </a:rPr>
              <a:t>g</a:t>
            </a:r>
            <a:r>
              <a:rPr sz="100" dirty="0">
                <a:latin typeface="Calibri"/>
                <a:cs typeface="Calibri"/>
              </a:rPr>
              <a:t> </a:t>
            </a:r>
            <a:r>
              <a:rPr sz="100" spc="-10" dirty="0">
                <a:latin typeface="Calibri"/>
                <a:cs typeface="Calibri"/>
              </a:rPr>
              <a:t> U</a:t>
            </a:r>
            <a:r>
              <a:rPr sz="100" spc="-5" dirty="0">
                <a:latin typeface="Calibri"/>
                <a:cs typeface="Calibri"/>
              </a:rPr>
              <a:t>S</a:t>
            </a:r>
            <a:endParaRPr sz="100" dirty="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161201" y="6138001"/>
            <a:ext cx="788399" cy="5147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-31803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8161201" y="6138001"/>
            <a:ext cx="788399" cy="5147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23163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pl-PL" sz="3600" spc="-65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Cele na </a:t>
            </a:r>
            <a:r>
              <a:rPr sz="3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2020</a:t>
            </a:r>
            <a:endParaRPr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39736" y="1477454"/>
            <a:ext cx="4100461" cy="41703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5580" marR="777240" indent="-182880">
              <a:buFont typeface="Arial"/>
              <a:buChar char="•"/>
              <a:tabLst>
                <a:tab pos="195580" algn="l"/>
              </a:tabLst>
            </a:pPr>
            <a:r>
              <a:rPr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100 </a:t>
            </a:r>
            <a:r>
              <a:rPr lang="pl-PL" altLang="sv-SE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procentowo ekologiczne źródło energii przy produkcji w Duni </a:t>
            </a:r>
            <a:endParaRPr lang="en-US" altLang="sv-SE" sz="1700" dirty="0">
              <a:solidFill>
                <a:schemeClr val="tx1">
                  <a:lumMod val="65000"/>
                  <a:lumOff val="35000"/>
                </a:schemeClr>
              </a:solidFill>
              <a:latin typeface="Calibri"/>
              <a:cs typeface="Calibri"/>
            </a:endParaRPr>
          </a:p>
          <a:p>
            <a:pPr marL="195580" indent="-182880">
              <a:lnSpc>
                <a:spcPct val="100000"/>
              </a:lnSpc>
              <a:spcBef>
                <a:spcPts val="395"/>
              </a:spcBef>
              <a:buFont typeface="Arial"/>
              <a:buChar char="•"/>
              <a:tabLst>
                <a:tab pos="195580" algn="l"/>
              </a:tabLst>
            </a:pPr>
            <a:r>
              <a:rPr lang="pl-PL" sz="1700" spc="-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Oszczędność energii o </a:t>
            </a:r>
            <a:r>
              <a:rPr sz="1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20</a:t>
            </a:r>
            <a:r>
              <a:rPr sz="1700" spc="-95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sz="1700" spc="-5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pr</a:t>
            </a:r>
            <a:r>
              <a:rPr lang="pl-PL" sz="1700" spc="-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o</a:t>
            </a:r>
            <a:r>
              <a:rPr sz="1700" spc="-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cent</a:t>
            </a:r>
            <a:r>
              <a:rPr sz="1700" spc="-5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.</a:t>
            </a:r>
            <a:endParaRPr sz="1700" dirty="0">
              <a:solidFill>
                <a:schemeClr val="tx1">
                  <a:lumMod val="65000"/>
                  <a:lumOff val="35000"/>
                </a:schemeClr>
              </a:solidFill>
              <a:latin typeface="Calibri"/>
              <a:cs typeface="Calibri"/>
            </a:endParaRPr>
          </a:p>
          <a:p>
            <a:pPr marL="195580" marR="599440" indent="-182880">
              <a:lnSpc>
                <a:spcPct val="100000"/>
              </a:lnSpc>
              <a:spcBef>
                <a:spcPts val="395"/>
              </a:spcBef>
              <a:buFont typeface="Arial"/>
              <a:buChar char="•"/>
              <a:tabLst>
                <a:tab pos="195580" algn="l"/>
              </a:tabLst>
            </a:pPr>
            <a:r>
              <a:rPr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100 </a:t>
            </a:r>
            <a:r>
              <a:rPr lang="pl-PL" altLang="sv-SE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procent produktów Duni oferuje rozwiązania odnawialne i kompostowalne</a:t>
            </a:r>
            <a:r>
              <a:rPr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.</a:t>
            </a:r>
          </a:p>
          <a:p>
            <a:pPr marL="195580" indent="-182880">
              <a:lnSpc>
                <a:spcPct val="100000"/>
              </a:lnSpc>
              <a:spcBef>
                <a:spcPts val="405"/>
              </a:spcBef>
              <a:buFont typeface="Arial"/>
              <a:buChar char="•"/>
              <a:tabLst>
                <a:tab pos="195580" algn="l"/>
              </a:tabLst>
            </a:pPr>
            <a:r>
              <a:rPr lang="pl-PL" altLang="sv-SE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Brak zagrożeń zdrowotnych ze strony produktów Duni</a:t>
            </a:r>
            <a:r>
              <a:rPr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.</a:t>
            </a:r>
          </a:p>
          <a:p>
            <a:pPr marL="195580" marR="336550" indent="-182880">
              <a:lnSpc>
                <a:spcPct val="100000"/>
              </a:lnSpc>
              <a:spcBef>
                <a:spcPts val="395"/>
              </a:spcBef>
              <a:buFont typeface="Arial"/>
              <a:buChar char="•"/>
              <a:tabLst>
                <a:tab pos="195580" algn="l"/>
              </a:tabLst>
            </a:pPr>
            <a:r>
              <a:rPr lang="pl-PL" altLang="sv-SE" sz="1700" spc="-1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Dostawcy </a:t>
            </a:r>
            <a:r>
              <a:rPr lang="pl-PL" altLang="sv-SE" sz="1700" spc="-1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80 procent surowców oraz gotowych produktów są </a:t>
            </a:r>
            <a:r>
              <a:rPr lang="pl-PL" altLang="sv-SE" sz="1700" spc="-1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kontrolowani</a:t>
            </a:r>
            <a:r>
              <a:rPr sz="1700" spc="-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.</a:t>
            </a:r>
            <a:endParaRPr sz="170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/>
              <a:cs typeface="Calibri"/>
            </a:endParaRPr>
          </a:p>
          <a:p>
            <a:pPr marL="194945">
              <a:lnSpc>
                <a:spcPct val="100000"/>
              </a:lnSpc>
              <a:spcBef>
                <a:spcPts val="365"/>
              </a:spcBef>
            </a:pPr>
            <a:r>
              <a:rPr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−  </a:t>
            </a:r>
            <a:r>
              <a:rPr lang="pl-PL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Wszyscy nowi dostawcy </a:t>
            </a:r>
            <a:r>
              <a:rPr lang="pl-PL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su</a:t>
            </a:r>
            <a:r>
              <a:rPr lang="pl-PL" altLang="sv-SE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rowców Duni są kontrolowani.</a:t>
            </a:r>
            <a:endParaRPr sz="1500" dirty="0">
              <a:solidFill>
                <a:schemeClr val="tx1">
                  <a:lumMod val="65000"/>
                  <a:lumOff val="35000"/>
                </a:schemeClr>
              </a:solidFill>
              <a:latin typeface="Calibri"/>
              <a:cs typeface="Calibri"/>
            </a:endParaRPr>
          </a:p>
          <a:p>
            <a:pPr marL="195580" marR="216535" indent="-182880" algn="just">
              <a:lnSpc>
                <a:spcPct val="100000"/>
              </a:lnSpc>
              <a:spcBef>
                <a:spcPts val="385"/>
              </a:spcBef>
              <a:buFont typeface="Arial"/>
              <a:buChar char="•"/>
              <a:tabLst>
                <a:tab pos="195580" algn="l"/>
              </a:tabLst>
            </a:pPr>
            <a:r>
              <a:rPr lang="pl-PL" sz="1700" spc="-1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Wszyscy </a:t>
            </a:r>
            <a:r>
              <a:rPr lang="pl-PL" altLang="sv-SE" sz="1700" spc="-1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pracownicy </a:t>
            </a:r>
            <a:r>
              <a:rPr lang="pl-PL" altLang="sv-SE" sz="1700" spc="-1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są zaangażowani w ulepszeniach, są zaznajomieni z naszą etyką i pracą opartą na wartościach</a:t>
            </a:r>
            <a:r>
              <a:rPr sz="1700" spc="-5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.</a:t>
            </a:r>
          </a:p>
        </p:txBody>
      </p:sp>
      <p:sp>
        <p:nvSpPr>
          <p:cNvPr id="9" name="object 9"/>
          <p:cNvSpPr/>
          <p:nvPr/>
        </p:nvSpPr>
        <p:spPr>
          <a:xfrm>
            <a:off x="8161210" y="6138001"/>
            <a:ext cx="785114" cy="5147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1364"/>
            <a:ext cx="3888336" cy="6836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Logotype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803" y="6130802"/>
            <a:ext cx="1116000" cy="65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 marR="753745" algn="r">
              <a:lnSpc>
                <a:spcPct val="100000"/>
              </a:lnSpc>
            </a:pPr>
            <a:r>
              <a:rPr sz="100" spc="-5" dirty="0">
                <a:latin typeface="Calibri"/>
                <a:cs typeface="Calibri"/>
              </a:rPr>
              <a:t>E</a:t>
            </a:r>
            <a:r>
              <a:rPr sz="100" spc="-10" dirty="0">
                <a:latin typeface="Calibri"/>
                <a:cs typeface="Calibri"/>
              </a:rPr>
              <a:t>n</a:t>
            </a:r>
            <a:r>
              <a:rPr sz="100" spc="-5" dirty="0">
                <a:latin typeface="Calibri"/>
                <a:cs typeface="Calibri"/>
              </a:rPr>
              <a:t>g</a:t>
            </a:r>
            <a:r>
              <a:rPr sz="100" dirty="0">
                <a:latin typeface="Calibri"/>
                <a:cs typeface="Calibri"/>
              </a:rPr>
              <a:t> </a:t>
            </a:r>
            <a:r>
              <a:rPr sz="100" spc="-10" dirty="0">
                <a:latin typeface="Calibri"/>
                <a:cs typeface="Calibri"/>
              </a:rPr>
              <a:t> U</a:t>
            </a:r>
            <a:r>
              <a:rPr sz="100" spc="-5" dirty="0">
                <a:latin typeface="Calibri"/>
                <a:cs typeface="Calibri"/>
              </a:rPr>
              <a:t>S</a:t>
            </a:r>
            <a:endParaRPr sz="100" dirty="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161201" y="6138001"/>
            <a:ext cx="788399" cy="5147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11265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8161201" y="6138001"/>
            <a:ext cx="788399" cy="5147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5392738" y="0"/>
            <a:ext cx="3751261" cy="6857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64263" y="307340"/>
            <a:ext cx="4310380" cy="984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-635">
              <a:lnSpc>
                <a:spcPct val="100000"/>
              </a:lnSpc>
            </a:pPr>
            <a:r>
              <a:rPr lang="pl-PL" spc="-5" dirty="0" smtClean="0"/>
              <a:t>Serwetki</a:t>
            </a:r>
            <a:r>
              <a:rPr spc="-5" dirty="0" smtClean="0"/>
              <a:t>, </a:t>
            </a:r>
            <a:r>
              <a:rPr lang="pl-PL" spc="-10" dirty="0" smtClean="0"/>
              <a:t>obrusy</a:t>
            </a:r>
            <a:r>
              <a:rPr spc="-10" dirty="0" smtClean="0"/>
              <a:t> </a:t>
            </a:r>
            <a:r>
              <a:rPr dirty="0"/>
              <a:t>&amp;  </a:t>
            </a:r>
            <a:r>
              <a:rPr lang="pl-PL" spc="-5" dirty="0" smtClean="0"/>
              <a:t>świece</a:t>
            </a:r>
            <a:endParaRPr spc="-5" dirty="0"/>
          </a:p>
        </p:txBody>
      </p:sp>
      <p:sp>
        <p:nvSpPr>
          <p:cNvPr id="8" name="object 8"/>
          <p:cNvSpPr/>
          <p:nvPr/>
        </p:nvSpPr>
        <p:spPr>
          <a:xfrm>
            <a:off x="8161210" y="6138001"/>
            <a:ext cx="785114" cy="5147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53988" y="1402079"/>
            <a:ext cx="1957070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pl-PL" sz="1800" b="1" spc="-5" dirty="0" smtClean="0">
                <a:solidFill>
                  <a:srgbClr val="FFFFFF"/>
                </a:solidFill>
                <a:latin typeface="Calibri"/>
                <a:cs typeface="Calibri"/>
              </a:rPr>
              <a:t>Odpowiedzialne leśnictwo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53760" y="2052904"/>
            <a:ext cx="182744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pl-PL" altLang="sv-SE" b="1" dirty="0">
                <a:solidFill>
                  <a:schemeClr val="bg1"/>
                </a:solidFill>
              </a:rPr>
              <a:t>Identyfikowalność</a:t>
            </a:r>
            <a:endParaRPr lang="en-US" altLang="sv-SE" b="1" dirty="0">
              <a:solidFill>
                <a:schemeClr val="bg1"/>
              </a:solidFill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53760" y="2703728"/>
            <a:ext cx="1827440" cy="1384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-635"/>
            <a:r>
              <a:rPr lang="pl-PL" altLang="sv-SE" b="1" dirty="0">
                <a:solidFill>
                  <a:schemeClr val="bg1"/>
                </a:solidFill>
              </a:rPr>
              <a:t>Odnawialny </a:t>
            </a:r>
            <a:r>
              <a:rPr lang="pl-PL" altLang="sv-SE" dirty="0">
                <a:solidFill>
                  <a:schemeClr val="bg1"/>
                </a:solidFill>
              </a:rPr>
              <a:t>surowiec o niskiej emisji dwutlenku węgla</a:t>
            </a:r>
            <a:r>
              <a:rPr lang="en-US" altLang="sv-SE" dirty="0">
                <a:solidFill>
                  <a:schemeClr val="bg1"/>
                </a:solidFill>
              </a:rPr>
              <a:t>.</a:t>
            </a:r>
          </a:p>
          <a:p>
            <a:pPr marL="12700" marR="5080" indent="-635">
              <a:lnSpc>
                <a:spcPct val="100000"/>
              </a:lnSpc>
            </a:pPr>
            <a:r>
              <a:rPr sz="1800" spc="-10" dirty="0" smtClean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53988" y="3901592"/>
            <a:ext cx="2095805" cy="1384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pl-PL" altLang="sv-SE" b="1" dirty="0">
                <a:solidFill>
                  <a:schemeClr val="bg1"/>
                </a:solidFill>
              </a:rPr>
              <a:t>Innowacyjne</a:t>
            </a:r>
            <a:r>
              <a:rPr lang="en-US" altLang="sv-SE" dirty="0">
                <a:solidFill>
                  <a:schemeClr val="bg1"/>
                </a:solidFill>
              </a:rPr>
              <a:t> </a:t>
            </a:r>
            <a:r>
              <a:rPr lang="pl-PL" altLang="sv-SE" dirty="0">
                <a:solidFill>
                  <a:schemeClr val="bg1"/>
                </a:solidFill>
              </a:rPr>
              <a:t>wykorzystanie drewna dla zachowania równowagi </a:t>
            </a:r>
            <a:r>
              <a:rPr lang="pl-PL" altLang="sv-SE" dirty="0" smtClean="0">
                <a:solidFill>
                  <a:schemeClr val="bg1"/>
                </a:solidFill>
              </a:rPr>
              <a:t>ekologicznej</a:t>
            </a:r>
            <a:endParaRPr lang="en-US" altLang="sv-SE" dirty="0">
              <a:solidFill>
                <a:schemeClr val="bg1"/>
              </a:solidFill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249793" y="1405966"/>
            <a:ext cx="1331607" cy="8309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</a:pPr>
            <a:r>
              <a:rPr sz="1800" b="1" spc="-5" dirty="0" smtClean="0">
                <a:solidFill>
                  <a:srgbClr val="FFFFFF"/>
                </a:solidFill>
                <a:latin typeface="Calibri"/>
                <a:cs typeface="Calibri"/>
              </a:rPr>
              <a:t>OK</a:t>
            </a:r>
            <a:r>
              <a:rPr lang="pl-PL" b="1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5" dirty="0" smtClean="0">
                <a:solidFill>
                  <a:srgbClr val="FFFFFF"/>
                </a:solidFill>
                <a:latin typeface="Calibri"/>
                <a:cs typeface="Calibri"/>
              </a:rPr>
              <a:t>Compost  </a:t>
            </a:r>
            <a:r>
              <a:rPr lang="pl-PL" sz="1800" spc="-10" dirty="0" smtClean="0">
                <a:solidFill>
                  <a:srgbClr val="FFFFFF"/>
                </a:solidFill>
                <a:latin typeface="Calibri"/>
                <a:cs typeface="Calibri"/>
              </a:rPr>
              <a:t>obrusy</a:t>
            </a:r>
          </a:p>
          <a:p>
            <a:pPr marL="12700" marR="5080" algn="just">
              <a:lnSpc>
                <a:spcPct val="100000"/>
              </a:lnSpc>
            </a:pPr>
            <a:r>
              <a:rPr lang="pl-PL" sz="1800" spc="-10" dirty="0" smtClean="0">
                <a:solidFill>
                  <a:srgbClr val="FFFFFF"/>
                </a:solidFill>
                <a:latin typeface="Calibri"/>
                <a:cs typeface="Calibri"/>
              </a:rPr>
              <a:t>i serwetki 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249793" y="2605430"/>
            <a:ext cx="1616710" cy="8470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Nordic</a:t>
            </a:r>
            <a:r>
              <a:rPr sz="1800" b="1" spc="-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ecolabel</a:t>
            </a:r>
            <a:endParaRPr sz="1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lang="pl-PL" sz="1800" spc="-5" dirty="0" smtClean="0">
                <a:solidFill>
                  <a:srgbClr val="FFFFFF"/>
                </a:solidFill>
                <a:latin typeface="Calibri"/>
                <a:cs typeface="Calibri"/>
              </a:rPr>
              <a:t>serwetki</a:t>
            </a:r>
            <a:endParaRPr sz="1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1-3 </a:t>
            </a:r>
            <a:r>
              <a:rPr lang="pl-PL" sz="1800" spc="-5" dirty="0" smtClean="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sz="1800" spc="-5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&amp;</a:t>
            </a:r>
            <a:r>
              <a:rPr sz="18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pl-PL" sz="1800" spc="-5" dirty="0" smtClean="0">
                <a:solidFill>
                  <a:srgbClr val="FFFFFF"/>
                </a:solidFill>
                <a:latin typeface="Calibri"/>
                <a:cs typeface="Calibri"/>
              </a:rPr>
              <a:t>świece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249793" y="3804894"/>
            <a:ext cx="726440" cy="5727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RAL</a:t>
            </a:r>
            <a:endParaRPr sz="1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lang="pl-PL" sz="1800" spc="-20" dirty="0" smtClean="0">
                <a:solidFill>
                  <a:srgbClr val="FFFFFF"/>
                </a:solidFill>
                <a:latin typeface="Calibri"/>
                <a:cs typeface="Calibri"/>
              </a:rPr>
              <a:t>świece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411346" y="4933064"/>
            <a:ext cx="1139707" cy="166826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3896043" y="1517522"/>
            <a:ext cx="1450974" cy="72706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4144492" y="2566748"/>
            <a:ext cx="954082" cy="107949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4103687" y="3896831"/>
            <a:ext cx="1036573" cy="187036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25" name="Logotype"/>
          <p:cNvPicPr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803" y="6130802"/>
            <a:ext cx="1116000" cy="65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333740" y="6395211"/>
            <a:ext cx="61594" cy="285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" spc="-5" dirty="0">
                <a:latin typeface="Calibri"/>
                <a:cs typeface="Calibri"/>
              </a:rPr>
              <a:t>E</a:t>
            </a:r>
            <a:r>
              <a:rPr sz="100" spc="-10" dirty="0">
                <a:latin typeface="Calibri"/>
                <a:cs typeface="Calibri"/>
              </a:rPr>
              <a:t>n</a:t>
            </a:r>
            <a:r>
              <a:rPr sz="100" spc="-5" dirty="0">
                <a:latin typeface="Calibri"/>
                <a:cs typeface="Calibri"/>
              </a:rPr>
              <a:t>g</a:t>
            </a:r>
            <a:r>
              <a:rPr sz="100" dirty="0">
                <a:latin typeface="Calibri"/>
                <a:cs typeface="Calibri"/>
              </a:rPr>
              <a:t> </a:t>
            </a:r>
            <a:r>
              <a:rPr sz="100" spc="-10" dirty="0">
                <a:latin typeface="Calibri"/>
                <a:cs typeface="Calibri"/>
              </a:rPr>
              <a:t> U</a:t>
            </a:r>
            <a:r>
              <a:rPr sz="100" spc="-5" dirty="0">
                <a:latin typeface="Calibri"/>
                <a:cs typeface="Calibri"/>
              </a:rPr>
              <a:t>S</a:t>
            </a:r>
            <a:endParaRPr sz="100" dirty="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161201" y="6138001"/>
            <a:ext cx="788399" cy="5147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3613150" y="1057275"/>
            <a:ext cx="5308599" cy="49593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5705475" y="3549650"/>
            <a:ext cx="133350" cy="133350"/>
          </a:xfrm>
          <a:custGeom>
            <a:avLst/>
            <a:gdLst/>
            <a:ahLst/>
            <a:cxnLst/>
            <a:rect l="l" t="t" r="r" b="b"/>
            <a:pathLst>
              <a:path w="133350" h="133350">
                <a:moveTo>
                  <a:pt x="66675" y="0"/>
                </a:moveTo>
                <a:lnTo>
                  <a:pt x="40719" y="5238"/>
                </a:lnTo>
                <a:lnTo>
                  <a:pt x="19526" y="19526"/>
                </a:lnTo>
                <a:lnTo>
                  <a:pt x="5238" y="40719"/>
                </a:lnTo>
                <a:lnTo>
                  <a:pt x="0" y="66675"/>
                </a:lnTo>
                <a:lnTo>
                  <a:pt x="5238" y="92625"/>
                </a:lnTo>
                <a:lnTo>
                  <a:pt x="19526" y="113818"/>
                </a:lnTo>
                <a:lnTo>
                  <a:pt x="40719" y="128109"/>
                </a:lnTo>
                <a:lnTo>
                  <a:pt x="66675" y="133350"/>
                </a:lnTo>
                <a:lnTo>
                  <a:pt x="92630" y="128109"/>
                </a:lnTo>
                <a:lnTo>
                  <a:pt x="113823" y="113818"/>
                </a:lnTo>
                <a:lnTo>
                  <a:pt x="128111" y="92625"/>
                </a:lnTo>
                <a:lnTo>
                  <a:pt x="133350" y="66675"/>
                </a:lnTo>
                <a:lnTo>
                  <a:pt x="128111" y="40719"/>
                </a:lnTo>
                <a:lnTo>
                  <a:pt x="113823" y="19526"/>
                </a:lnTo>
                <a:lnTo>
                  <a:pt x="92630" y="5238"/>
                </a:lnTo>
                <a:lnTo>
                  <a:pt x="66675" y="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5705475" y="3549650"/>
            <a:ext cx="133350" cy="133350"/>
          </a:xfrm>
          <a:custGeom>
            <a:avLst/>
            <a:gdLst/>
            <a:ahLst/>
            <a:cxnLst/>
            <a:rect l="l" t="t" r="r" b="b"/>
            <a:pathLst>
              <a:path w="133350" h="133350">
                <a:moveTo>
                  <a:pt x="0" y="66675"/>
                </a:moveTo>
                <a:lnTo>
                  <a:pt x="5238" y="40719"/>
                </a:lnTo>
                <a:lnTo>
                  <a:pt x="19526" y="19526"/>
                </a:lnTo>
                <a:lnTo>
                  <a:pt x="40719" y="5238"/>
                </a:lnTo>
                <a:lnTo>
                  <a:pt x="66675" y="0"/>
                </a:lnTo>
                <a:lnTo>
                  <a:pt x="92630" y="5238"/>
                </a:lnTo>
                <a:lnTo>
                  <a:pt x="113823" y="19526"/>
                </a:lnTo>
                <a:lnTo>
                  <a:pt x="128111" y="40719"/>
                </a:lnTo>
                <a:lnTo>
                  <a:pt x="133350" y="66675"/>
                </a:lnTo>
                <a:lnTo>
                  <a:pt x="128111" y="92625"/>
                </a:lnTo>
                <a:lnTo>
                  <a:pt x="113823" y="113818"/>
                </a:lnTo>
                <a:lnTo>
                  <a:pt x="92630" y="128109"/>
                </a:lnTo>
                <a:lnTo>
                  <a:pt x="66675" y="133350"/>
                </a:lnTo>
                <a:lnTo>
                  <a:pt x="40719" y="128109"/>
                </a:lnTo>
                <a:lnTo>
                  <a:pt x="19526" y="113818"/>
                </a:lnTo>
                <a:lnTo>
                  <a:pt x="5238" y="92625"/>
                </a:lnTo>
                <a:lnTo>
                  <a:pt x="0" y="66675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6637337" y="3514725"/>
            <a:ext cx="133350" cy="133350"/>
          </a:xfrm>
          <a:custGeom>
            <a:avLst/>
            <a:gdLst/>
            <a:ahLst/>
            <a:cxnLst/>
            <a:rect l="l" t="t" r="r" b="b"/>
            <a:pathLst>
              <a:path w="133350" h="133350">
                <a:moveTo>
                  <a:pt x="66675" y="0"/>
                </a:moveTo>
                <a:lnTo>
                  <a:pt x="40724" y="5238"/>
                </a:lnTo>
                <a:lnTo>
                  <a:pt x="19531" y="19526"/>
                </a:lnTo>
                <a:lnTo>
                  <a:pt x="5240" y="40719"/>
                </a:lnTo>
                <a:lnTo>
                  <a:pt x="0" y="66675"/>
                </a:lnTo>
                <a:lnTo>
                  <a:pt x="5240" y="92625"/>
                </a:lnTo>
                <a:lnTo>
                  <a:pt x="19531" y="113818"/>
                </a:lnTo>
                <a:lnTo>
                  <a:pt x="40724" y="128109"/>
                </a:lnTo>
                <a:lnTo>
                  <a:pt x="66675" y="133350"/>
                </a:lnTo>
                <a:lnTo>
                  <a:pt x="92625" y="128109"/>
                </a:lnTo>
                <a:lnTo>
                  <a:pt x="113818" y="113818"/>
                </a:lnTo>
                <a:lnTo>
                  <a:pt x="128109" y="92625"/>
                </a:lnTo>
                <a:lnTo>
                  <a:pt x="133350" y="66675"/>
                </a:lnTo>
                <a:lnTo>
                  <a:pt x="128109" y="40719"/>
                </a:lnTo>
                <a:lnTo>
                  <a:pt x="113818" y="19526"/>
                </a:lnTo>
                <a:lnTo>
                  <a:pt x="92625" y="5238"/>
                </a:lnTo>
                <a:lnTo>
                  <a:pt x="66675" y="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6637337" y="3514725"/>
            <a:ext cx="133350" cy="133350"/>
          </a:xfrm>
          <a:custGeom>
            <a:avLst/>
            <a:gdLst/>
            <a:ahLst/>
            <a:cxnLst/>
            <a:rect l="l" t="t" r="r" b="b"/>
            <a:pathLst>
              <a:path w="133350" h="133350">
                <a:moveTo>
                  <a:pt x="0" y="66675"/>
                </a:moveTo>
                <a:lnTo>
                  <a:pt x="5240" y="40719"/>
                </a:lnTo>
                <a:lnTo>
                  <a:pt x="19531" y="19526"/>
                </a:lnTo>
                <a:lnTo>
                  <a:pt x="40724" y="5238"/>
                </a:lnTo>
                <a:lnTo>
                  <a:pt x="66675" y="0"/>
                </a:lnTo>
                <a:lnTo>
                  <a:pt x="92625" y="5238"/>
                </a:lnTo>
                <a:lnTo>
                  <a:pt x="113818" y="19526"/>
                </a:lnTo>
                <a:lnTo>
                  <a:pt x="128109" y="40719"/>
                </a:lnTo>
                <a:lnTo>
                  <a:pt x="133350" y="66675"/>
                </a:lnTo>
                <a:lnTo>
                  <a:pt x="128109" y="92625"/>
                </a:lnTo>
                <a:lnTo>
                  <a:pt x="113818" y="113818"/>
                </a:lnTo>
                <a:lnTo>
                  <a:pt x="92625" y="128109"/>
                </a:lnTo>
                <a:lnTo>
                  <a:pt x="66675" y="133350"/>
                </a:lnTo>
                <a:lnTo>
                  <a:pt x="40724" y="128109"/>
                </a:lnTo>
                <a:lnTo>
                  <a:pt x="19531" y="113818"/>
                </a:lnTo>
                <a:lnTo>
                  <a:pt x="5240" y="92625"/>
                </a:lnTo>
                <a:lnTo>
                  <a:pt x="0" y="66675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5908675" y="2760662"/>
            <a:ext cx="133350" cy="133350"/>
          </a:xfrm>
          <a:custGeom>
            <a:avLst/>
            <a:gdLst/>
            <a:ahLst/>
            <a:cxnLst/>
            <a:rect l="l" t="t" r="r" b="b"/>
            <a:pathLst>
              <a:path w="133350" h="133350">
                <a:moveTo>
                  <a:pt x="66675" y="0"/>
                </a:moveTo>
                <a:lnTo>
                  <a:pt x="40719" y="5238"/>
                </a:lnTo>
                <a:lnTo>
                  <a:pt x="19526" y="19526"/>
                </a:lnTo>
                <a:lnTo>
                  <a:pt x="5238" y="40719"/>
                </a:lnTo>
                <a:lnTo>
                  <a:pt x="0" y="66675"/>
                </a:lnTo>
                <a:lnTo>
                  <a:pt x="5238" y="92630"/>
                </a:lnTo>
                <a:lnTo>
                  <a:pt x="19526" y="113823"/>
                </a:lnTo>
                <a:lnTo>
                  <a:pt x="40719" y="128111"/>
                </a:lnTo>
                <a:lnTo>
                  <a:pt x="66675" y="133350"/>
                </a:lnTo>
                <a:lnTo>
                  <a:pt x="92630" y="128111"/>
                </a:lnTo>
                <a:lnTo>
                  <a:pt x="113823" y="113823"/>
                </a:lnTo>
                <a:lnTo>
                  <a:pt x="128111" y="92630"/>
                </a:lnTo>
                <a:lnTo>
                  <a:pt x="133350" y="66675"/>
                </a:lnTo>
                <a:lnTo>
                  <a:pt x="128111" y="40719"/>
                </a:lnTo>
                <a:lnTo>
                  <a:pt x="113823" y="19526"/>
                </a:lnTo>
                <a:lnTo>
                  <a:pt x="92630" y="5238"/>
                </a:lnTo>
                <a:lnTo>
                  <a:pt x="66675" y="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5908675" y="2760662"/>
            <a:ext cx="133350" cy="133350"/>
          </a:xfrm>
          <a:custGeom>
            <a:avLst/>
            <a:gdLst/>
            <a:ahLst/>
            <a:cxnLst/>
            <a:rect l="l" t="t" r="r" b="b"/>
            <a:pathLst>
              <a:path w="133350" h="133350">
                <a:moveTo>
                  <a:pt x="0" y="66675"/>
                </a:moveTo>
                <a:lnTo>
                  <a:pt x="5238" y="40719"/>
                </a:lnTo>
                <a:lnTo>
                  <a:pt x="19526" y="19526"/>
                </a:lnTo>
                <a:lnTo>
                  <a:pt x="40719" y="5238"/>
                </a:lnTo>
                <a:lnTo>
                  <a:pt x="66675" y="0"/>
                </a:lnTo>
                <a:lnTo>
                  <a:pt x="92630" y="5238"/>
                </a:lnTo>
                <a:lnTo>
                  <a:pt x="113823" y="19526"/>
                </a:lnTo>
                <a:lnTo>
                  <a:pt x="128111" y="40719"/>
                </a:lnTo>
                <a:lnTo>
                  <a:pt x="133350" y="66675"/>
                </a:lnTo>
                <a:lnTo>
                  <a:pt x="128111" y="92630"/>
                </a:lnTo>
                <a:lnTo>
                  <a:pt x="113823" y="113823"/>
                </a:lnTo>
                <a:lnTo>
                  <a:pt x="92630" y="128111"/>
                </a:lnTo>
                <a:lnTo>
                  <a:pt x="66675" y="133350"/>
                </a:lnTo>
                <a:lnTo>
                  <a:pt x="40719" y="128111"/>
                </a:lnTo>
                <a:lnTo>
                  <a:pt x="19526" y="113823"/>
                </a:lnTo>
                <a:lnTo>
                  <a:pt x="5238" y="92630"/>
                </a:lnTo>
                <a:lnTo>
                  <a:pt x="0" y="66675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6021387" y="3594100"/>
            <a:ext cx="133350" cy="133350"/>
          </a:xfrm>
          <a:custGeom>
            <a:avLst/>
            <a:gdLst/>
            <a:ahLst/>
            <a:cxnLst/>
            <a:rect l="l" t="t" r="r" b="b"/>
            <a:pathLst>
              <a:path w="133350" h="133350">
                <a:moveTo>
                  <a:pt x="66675" y="0"/>
                </a:moveTo>
                <a:lnTo>
                  <a:pt x="40719" y="5240"/>
                </a:lnTo>
                <a:lnTo>
                  <a:pt x="19526" y="19531"/>
                </a:lnTo>
                <a:lnTo>
                  <a:pt x="5238" y="40724"/>
                </a:lnTo>
                <a:lnTo>
                  <a:pt x="0" y="66675"/>
                </a:lnTo>
                <a:lnTo>
                  <a:pt x="5238" y="92625"/>
                </a:lnTo>
                <a:lnTo>
                  <a:pt x="19526" y="113818"/>
                </a:lnTo>
                <a:lnTo>
                  <a:pt x="40719" y="128109"/>
                </a:lnTo>
                <a:lnTo>
                  <a:pt x="66675" y="133350"/>
                </a:lnTo>
                <a:lnTo>
                  <a:pt x="92630" y="128109"/>
                </a:lnTo>
                <a:lnTo>
                  <a:pt x="113823" y="113818"/>
                </a:lnTo>
                <a:lnTo>
                  <a:pt x="128111" y="92625"/>
                </a:lnTo>
                <a:lnTo>
                  <a:pt x="133350" y="66675"/>
                </a:lnTo>
                <a:lnTo>
                  <a:pt x="128111" y="40724"/>
                </a:lnTo>
                <a:lnTo>
                  <a:pt x="113823" y="19531"/>
                </a:lnTo>
                <a:lnTo>
                  <a:pt x="92630" y="5240"/>
                </a:lnTo>
                <a:lnTo>
                  <a:pt x="66675" y="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6021387" y="3594100"/>
            <a:ext cx="133350" cy="133350"/>
          </a:xfrm>
          <a:custGeom>
            <a:avLst/>
            <a:gdLst/>
            <a:ahLst/>
            <a:cxnLst/>
            <a:rect l="l" t="t" r="r" b="b"/>
            <a:pathLst>
              <a:path w="133350" h="133350">
                <a:moveTo>
                  <a:pt x="0" y="66675"/>
                </a:moveTo>
                <a:lnTo>
                  <a:pt x="5238" y="40724"/>
                </a:lnTo>
                <a:lnTo>
                  <a:pt x="19526" y="19531"/>
                </a:lnTo>
                <a:lnTo>
                  <a:pt x="40719" y="5240"/>
                </a:lnTo>
                <a:lnTo>
                  <a:pt x="66675" y="0"/>
                </a:lnTo>
                <a:lnTo>
                  <a:pt x="92630" y="5240"/>
                </a:lnTo>
                <a:lnTo>
                  <a:pt x="113823" y="19531"/>
                </a:lnTo>
                <a:lnTo>
                  <a:pt x="128111" y="40724"/>
                </a:lnTo>
                <a:lnTo>
                  <a:pt x="133350" y="66675"/>
                </a:lnTo>
                <a:lnTo>
                  <a:pt x="128111" y="92625"/>
                </a:lnTo>
                <a:lnTo>
                  <a:pt x="113823" y="113818"/>
                </a:lnTo>
                <a:lnTo>
                  <a:pt x="92630" y="128109"/>
                </a:lnTo>
                <a:lnTo>
                  <a:pt x="66675" y="133350"/>
                </a:lnTo>
                <a:lnTo>
                  <a:pt x="40719" y="128109"/>
                </a:lnTo>
                <a:lnTo>
                  <a:pt x="19526" y="113818"/>
                </a:lnTo>
                <a:lnTo>
                  <a:pt x="5238" y="92625"/>
                </a:lnTo>
                <a:lnTo>
                  <a:pt x="0" y="66675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6196012" y="4243387"/>
            <a:ext cx="133350" cy="133350"/>
          </a:xfrm>
          <a:custGeom>
            <a:avLst/>
            <a:gdLst/>
            <a:ahLst/>
            <a:cxnLst/>
            <a:rect l="l" t="t" r="r" b="b"/>
            <a:pathLst>
              <a:path w="133350" h="133350">
                <a:moveTo>
                  <a:pt x="66675" y="0"/>
                </a:moveTo>
                <a:lnTo>
                  <a:pt x="40719" y="5240"/>
                </a:lnTo>
                <a:lnTo>
                  <a:pt x="19526" y="19531"/>
                </a:lnTo>
                <a:lnTo>
                  <a:pt x="5238" y="40724"/>
                </a:lnTo>
                <a:lnTo>
                  <a:pt x="0" y="66675"/>
                </a:lnTo>
                <a:lnTo>
                  <a:pt x="5238" y="92625"/>
                </a:lnTo>
                <a:lnTo>
                  <a:pt x="19526" y="113818"/>
                </a:lnTo>
                <a:lnTo>
                  <a:pt x="40719" y="128109"/>
                </a:lnTo>
                <a:lnTo>
                  <a:pt x="66675" y="133350"/>
                </a:lnTo>
                <a:lnTo>
                  <a:pt x="92630" y="128109"/>
                </a:lnTo>
                <a:lnTo>
                  <a:pt x="113823" y="113818"/>
                </a:lnTo>
                <a:lnTo>
                  <a:pt x="128111" y="92625"/>
                </a:lnTo>
                <a:lnTo>
                  <a:pt x="133350" y="66675"/>
                </a:lnTo>
                <a:lnTo>
                  <a:pt x="128111" y="40724"/>
                </a:lnTo>
                <a:lnTo>
                  <a:pt x="113823" y="19531"/>
                </a:lnTo>
                <a:lnTo>
                  <a:pt x="92630" y="5240"/>
                </a:lnTo>
                <a:lnTo>
                  <a:pt x="66675" y="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6196011" y="4243387"/>
            <a:ext cx="133350" cy="133350"/>
          </a:xfrm>
          <a:custGeom>
            <a:avLst/>
            <a:gdLst/>
            <a:ahLst/>
            <a:cxnLst/>
            <a:rect l="l" t="t" r="r" b="b"/>
            <a:pathLst>
              <a:path w="133350" h="133350">
                <a:moveTo>
                  <a:pt x="0" y="66675"/>
                </a:moveTo>
                <a:lnTo>
                  <a:pt x="5238" y="40724"/>
                </a:lnTo>
                <a:lnTo>
                  <a:pt x="19526" y="19531"/>
                </a:lnTo>
                <a:lnTo>
                  <a:pt x="40719" y="5240"/>
                </a:lnTo>
                <a:lnTo>
                  <a:pt x="66675" y="0"/>
                </a:lnTo>
                <a:lnTo>
                  <a:pt x="92630" y="5240"/>
                </a:lnTo>
                <a:lnTo>
                  <a:pt x="113823" y="19531"/>
                </a:lnTo>
                <a:lnTo>
                  <a:pt x="128111" y="40724"/>
                </a:lnTo>
                <a:lnTo>
                  <a:pt x="133350" y="66675"/>
                </a:lnTo>
                <a:lnTo>
                  <a:pt x="128111" y="92625"/>
                </a:lnTo>
                <a:lnTo>
                  <a:pt x="113823" y="113818"/>
                </a:lnTo>
                <a:lnTo>
                  <a:pt x="92630" y="128109"/>
                </a:lnTo>
                <a:lnTo>
                  <a:pt x="66675" y="133350"/>
                </a:lnTo>
                <a:lnTo>
                  <a:pt x="40719" y="128109"/>
                </a:lnTo>
                <a:lnTo>
                  <a:pt x="19526" y="113818"/>
                </a:lnTo>
                <a:lnTo>
                  <a:pt x="5238" y="92625"/>
                </a:lnTo>
                <a:lnTo>
                  <a:pt x="0" y="66675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6424611" y="4051300"/>
            <a:ext cx="133350" cy="133350"/>
          </a:xfrm>
          <a:custGeom>
            <a:avLst/>
            <a:gdLst/>
            <a:ahLst/>
            <a:cxnLst/>
            <a:rect l="l" t="t" r="r" b="b"/>
            <a:pathLst>
              <a:path w="133350" h="133350">
                <a:moveTo>
                  <a:pt x="66675" y="0"/>
                </a:moveTo>
                <a:lnTo>
                  <a:pt x="40719" y="5240"/>
                </a:lnTo>
                <a:lnTo>
                  <a:pt x="19526" y="19531"/>
                </a:lnTo>
                <a:lnTo>
                  <a:pt x="5238" y="40724"/>
                </a:lnTo>
                <a:lnTo>
                  <a:pt x="0" y="66675"/>
                </a:lnTo>
                <a:lnTo>
                  <a:pt x="5238" y="92625"/>
                </a:lnTo>
                <a:lnTo>
                  <a:pt x="19526" y="113818"/>
                </a:lnTo>
                <a:lnTo>
                  <a:pt x="40719" y="128109"/>
                </a:lnTo>
                <a:lnTo>
                  <a:pt x="66675" y="133350"/>
                </a:lnTo>
                <a:lnTo>
                  <a:pt x="92625" y="128109"/>
                </a:lnTo>
                <a:lnTo>
                  <a:pt x="113818" y="113818"/>
                </a:lnTo>
                <a:lnTo>
                  <a:pt x="128109" y="92625"/>
                </a:lnTo>
                <a:lnTo>
                  <a:pt x="133350" y="66675"/>
                </a:lnTo>
                <a:lnTo>
                  <a:pt x="128109" y="40724"/>
                </a:lnTo>
                <a:lnTo>
                  <a:pt x="113818" y="19531"/>
                </a:lnTo>
                <a:lnTo>
                  <a:pt x="92625" y="5240"/>
                </a:lnTo>
                <a:lnTo>
                  <a:pt x="66675" y="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6424611" y="4051300"/>
            <a:ext cx="133350" cy="133350"/>
          </a:xfrm>
          <a:custGeom>
            <a:avLst/>
            <a:gdLst/>
            <a:ahLst/>
            <a:cxnLst/>
            <a:rect l="l" t="t" r="r" b="b"/>
            <a:pathLst>
              <a:path w="133350" h="133350">
                <a:moveTo>
                  <a:pt x="0" y="66675"/>
                </a:moveTo>
                <a:lnTo>
                  <a:pt x="5238" y="40724"/>
                </a:lnTo>
                <a:lnTo>
                  <a:pt x="19526" y="19531"/>
                </a:lnTo>
                <a:lnTo>
                  <a:pt x="40719" y="5240"/>
                </a:lnTo>
                <a:lnTo>
                  <a:pt x="66675" y="0"/>
                </a:lnTo>
                <a:lnTo>
                  <a:pt x="92625" y="5240"/>
                </a:lnTo>
                <a:lnTo>
                  <a:pt x="113818" y="19531"/>
                </a:lnTo>
                <a:lnTo>
                  <a:pt x="128109" y="40724"/>
                </a:lnTo>
                <a:lnTo>
                  <a:pt x="133350" y="66675"/>
                </a:lnTo>
                <a:lnTo>
                  <a:pt x="128109" y="92625"/>
                </a:lnTo>
                <a:lnTo>
                  <a:pt x="113818" y="113818"/>
                </a:lnTo>
                <a:lnTo>
                  <a:pt x="92625" y="128109"/>
                </a:lnTo>
                <a:lnTo>
                  <a:pt x="66675" y="133350"/>
                </a:lnTo>
                <a:lnTo>
                  <a:pt x="40719" y="128109"/>
                </a:lnTo>
                <a:lnTo>
                  <a:pt x="19526" y="113818"/>
                </a:lnTo>
                <a:lnTo>
                  <a:pt x="5238" y="92625"/>
                </a:lnTo>
                <a:lnTo>
                  <a:pt x="0" y="66675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5643561" y="4557712"/>
            <a:ext cx="133350" cy="133350"/>
          </a:xfrm>
          <a:custGeom>
            <a:avLst/>
            <a:gdLst/>
            <a:ahLst/>
            <a:cxnLst/>
            <a:rect l="l" t="t" r="r" b="b"/>
            <a:pathLst>
              <a:path w="133350" h="133350">
                <a:moveTo>
                  <a:pt x="66675" y="0"/>
                </a:moveTo>
                <a:lnTo>
                  <a:pt x="40719" y="5240"/>
                </a:lnTo>
                <a:lnTo>
                  <a:pt x="19526" y="19531"/>
                </a:lnTo>
                <a:lnTo>
                  <a:pt x="5238" y="40724"/>
                </a:lnTo>
                <a:lnTo>
                  <a:pt x="0" y="66675"/>
                </a:lnTo>
                <a:lnTo>
                  <a:pt x="5238" y="92625"/>
                </a:lnTo>
                <a:lnTo>
                  <a:pt x="19526" y="113818"/>
                </a:lnTo>
                <a:lnTo>
                  <a:pt x="40719" y="128109"/>
                </a:lnTo>
                <a:lnTo>
                  <a:pt x="66675" y="133350"/>
                </a:lnTo>
                <a:lnTo>
                  <a:pt x="92630" y="128109"/>
                </a:lnTo>
                <a:lnTo>
                  <a:pt x="113823" y="113818"/>
                </a:lnTo>
                <a:lnTo>
                  <a:pt x="128111" y="92625"/>
                </a:lnTo>
                <a:lnTo>
                  <a:pt x="133350" y="66675"/>
                </a:lnTo>
                <a:lnTo>
                  <a:pt x="128111" y="40724"/>
                </a:lnTo>
                <a:lnTo>
                  <a:pt x="113823" y="19531"/>
                </a:lnTo>
                <a:lnTo>
                  <a:pt x="92630" y="5240"/>
                </a:lnTo>
                <a:lnTo>
                  <a:pt x="66675" y="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5643561" y="4557712"/>
            <a:ext cx="133350" cy="133350"/>
          </a:xfrm>
          <a:custGeom>
            <a:avLst/>
            <a:gdLst/>
            <a:ahLst/>
            <a:cxnLst/>
            <a:rect l="l" t="t" r="r" b="b"/>
            <a:pathLst>
              <a:path w="133350" h="133350">
                <a:moveTo>
                  <a:pt x="0" y="66675"/>
                </a:moveTo>
                <a:lnTo>
                  <a:pt x="5238" y="40724"/>
                </a:lnTo>
                <a:lnTo>
                  <a:pt x="19526" y="19531"/>
                </a:lnTo>
                <a:lnTo>
                  <a:pt x="40719" y="5240"/>
                </a:lnTo>
                <a:lnTo>
                  <a:pt x="66675" y="0"/>
                </a:lnTo>
                <a:lnTo>
                  <a:pt x="92630" y="5240"/>
                </a:lnTo>
                <a:lnTo>
                  <a:pt x="113823" y="19531"/>
                </a:lnTo>
                <a:lnTo>
                  <a:pt x="128111" y="40724"/>
                </a:lnTo>
                <a:lnTo>
                  <a:pt x="133350" y="66675"/>
                </a:lnTo>
                <a:lnTo>
                  <a:pt x="128111" y="92625"/>
                </a:lnTo>
                <a:lnTo>
                  <a:pt x="113823" y="113818"/>
                </a:lnTo>
                <a:lnTo>
                  <a:pt x="92630" y="128109"/>
                </a:lnTo>
                <a:lnTo>
                  <a:pt x="66675" y="133350"/>
                </a:lnTo>
                <a:lnTo>
                  <a:pt x="40719" y="128109"/>
                </a:lnTo>
                <a:lnTo>
                  <a:pt x="19526" y="113818"/>
                </a:lnTo>
                <a:lnTo>
                  <a:pt x="5238" y="92625"/>
                </a:lnTo>
                <a:lnTo>
                  <a:pt x="0" y="66675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5119684" y="5254625"/>
            <a:ext cx="133350" cy="133350"/>
          </a:xfrm>
          <a:custGeom>
            <a:avLst/>
            <a:gdLst/>
            <a:ahLst/>
            <a:cxnLst/>
            <a:rect l="l" t="t" r="r" b="b"/>
            <a:pathLst>
              <a:path w="133350" h="133350">
                <a:moveTo>
                  <a:pt x="66675" y="0"/>
                </a:moveTo>
                <a:lnTo>
                  <a:pt x="40719" y="5238"/>
                </a:lnTo>
                <a:lnTo>
                  <a:pt x="19526" y="19526"/>
                </a:lnTo>
                <a:lnTo>
                  <a:pt x="5238" y="40719"/>
                </a:lnTo>
                <a:lnTo>
                  <a:pt x="0" y="66675"/>
                </a:lnTo>
                <a:lnTo>
                  <a:pt x="5238" y="92625"/>
                </a:lnTo>
                <a:lnTo>
                  <a:pt x="19526" y="113818"/>
                </a:lnTo>
                <a:lnTo>
                  <a:pt x="40719" y="128109"/>
                </a:lnTo>
                <a:lnTo>
                  <a:pt x="66675" y="133350"/>
                </a:lnTo>
                <a:lnTo>
                  <a:pt x="92630" y="128109"/>
                </a:lnTo>
                <a:lnTo>
                  <a:pt x="113823" y="113818"/>
                </a:lnTo>
                <a:lnTo>
                  <a:pt x="128111" y="92625"/>
                </a:lnTo>
                <a:lnTo>
                  <a:pt x="133350" y="66675"/>
                </a:lnTo>
                <a:lnTo>
                  <a:pt x="128111" y="40719"/>
                </a:lnTo>
                <a:lnTo>
                  <a:pt x="113823" y="19526"/>
                </a:lnTo>
                <a:lnTo>
                  <a:pt x="92630" y="5238"/>
                </a:lnTo>
                <a:lnTo>
                  <a:pt x="66675" y="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5119684" y="5254625"/>
            <a:ext cx="133350" cy="133350"/>
          </a:xfrm>
          <a:custGeom>
            <a:avLst/>
            <a:gdLst/>
            <a:ahLst/>
            <a:cxnLst/>
            <a:rect l="l" t="t" r="r" b="b"/>
            <a:pathLst>
              <a:path w="133350" h="133350">
                <a:moveTo>
                  <a:pt x="0" y="66675"/>
                </a:moveTo>
                <a:lnTo>
                  <a:pt x="5238" y="40719"/>
                </a:lnTo>
                <a:lnTo>
                  <a:pt x="19526" y="19526"/>
                </a:lnTo>
                <a:lnTo>
                  <a:pt x="40719" y="5238"/>
                </a:lnTo>
                <a:lnTo>
                  <a:pt x="66675" y="0"/>
                </a:lnTo>
                <a:lnTo>
                  <a:pt x="92630" y="5238"/>
                </a:lnTo>
                <a:lnTo>
                  <a:pt x="113823" y="19526"/>
                </a:lnTo>
                <a:lnTo>
                  <a:pt x="128111" y="40719"/>
                </a:lnTo>
                <a:lnTo>
                  <a:pt x="133350" y="66675"/>
                </a:lnTo>
                <a:lnTo>
                  <a:pt x="128111" y="92625"/>
                </a:lnTo>
                <a:lnTo>
                  <a:pt x="113823" y="113818"/>
                </a:lnTo>
                <a:lnTo>
                  <a:pt x="92630" y="128109"/>
                </a:lnTo>
                <a:lnTo>
                  <a:pt x="66675" y="133350"/>
                </a:lnTo>
                <a:lnTo>
                  <a:pt x="40719" y="128109"/>
                </a:lnTo>
                <a:lnTo>
                  <a:pt x="19526" y="113818"/>
                </a:lnTo>
                <a:lnTo>
                  <a:pt x="5238" y="92625"/>
                </a:lnTo>
                <a:lnTo>
                  <a:pt x="0" y="66675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4705347" y="3541713"/>
            <a:ext cx="133350" cy="133350"/>
          </a:xfrm>
          <a:custGeom>
            <a:avLst/>
            <a:gdLst/>
            <a:ahLst/>
            <a:cxnLst/>
            <a:rect l="l" t="t" r="r" b="b"/>
            <a:pathLst>
              <a:path w="133350" h="133350">
                <a:moveTo>
                  <a:pt x="66675" y="0"/>
                </a:moveTo>
                <a:lnTo>
                  <a:pt x="40719" y="5238"/>
                </a:lnTo>
                <a:lnTo>
                  <a:pt x="19526" y="19526"/>
                </a:lnTo>
                <a:lnTo>
                  <a:pt x="5238" y="40719"/>
                </a:lnTo>
                <a:lnTo>
                  <a:pt x="0" y="66675"/>
                </a:lnTo>
                <a:lnTo>
                  <a:pt x="5238" y="92625"/>
                </a:lnTo>
                <a:lnTo>
                  <a:pt x="19526" y="113818"/>
                </a:lnTo>
                <a:lnTo>
                  <a:pt x="40719" y="128109"/>
                </a:lnTo>
                <a:lnTo>
                  <a:pt x="66675" y="133350"/>
                </a:lnTo>
                <a:lnTo>
                  <a:pt x="92630" y="128109"/>
                </a:lnTo>
                <a:lnTo>
                  <a:pt x="113823" y="113818"/>
                </a:lnTo>
                <a:lnTo>
                  <a:pt x="128111" y="92625"/>
                </a:lnTo>
                <a:lnTo>
                  <a:pt x="133350" y="66675"/>
                </a:lnTo>
                <a:lnTo>
                  <a:pt x="128111" y="40719"/>
                </a:lnTo>
                <a:lnTo>
                  <a:pt x="113823" y="19526"/>
                </a:lnTo>
                <a:lnTo>
                  <a:pt x="92630" y="5238"/>
                </a:lnTo>
                <a:lnTo>
                  <a:pt x="66675" y="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4705347" y="3541713"/>
            <a:ext cx="133350" cy="133350"/>
          </a:xfrm>
          <a:custGeom>
            <a:avLst/>
            <a:gdLst/>
            <a:ahLst/>
            <a:cxnLst/>
            <a:rect l="l" t="t" r="r" b="b"/>
            <a:pathLst>
              <a:path w="133350" h="133350">
                <a:moveTo>
                  <a:pt x="0" y="66675"/>
                </a:moveTo>
                <a:lnTo>
                  <a:pt x="5238" y="40719"/>
                </a:lnTo>
                <a:lnTo>
                  <a:pt x="19526" y="19526"/>
                </a:lnTo>
                <a:lnTo>
                  <a:pt x="40719" y="5238"/>
                </a:lnTo>
                <a:lnTo>
                  <a:pt x="66675" y="0"/>
                </a:lnTo>
                <a:lnTo>
                  <a:pt x="92630" y="5238"/>
                </a:lnTo>
                <a:lnTo>
                  <a:pt x="113823" y="19526"/>
                </a:lnTo>
                <a:lnTo>
                  <a:pt x="128111" y="40719"/>
                </a:lnTo>
                <a:lnTo>
                  <a:pt x="133350" y="66675"/>
                </a:lnTo>
                <a:lnTo>
                  <a:pt x="128111" y="92625"/>
                </a:lnTo>
                <a:lnTo>
                  <a:pt x="113823" y="113818"/>
                </a:lnTo>
                <a:lnTo>
                  <a:pt x="92630" y="128109"/>
                </a:lnTo>
                <a:lnTo>
                  <a:pt x="66675" y="133350"/>
                </a:lnTo>
                <a:lnTo>
                  <a:pt x="40719" y="128109"/>
                </a:lnTo>
                <a:lnTo>
                  <a:pt x="19526" y="113818"/>
                </a:lnTo>
                <a:lnTo>
                  <a:pt x="5238" y="92625"/>
                </a:lnTo>
                <a:lnTo>
                  <a:pt x="0" y="66675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/>
          <p:nvPr/>
        </p:nvSpPr>
        <p:spPr>
          <a:xfrm>
            <a:off x="6529385" y="2316163"/>
            <a:ext cx="133350" cy="133350"/>
          </a:xfrm>
          <a:custGeom>
            <a:avLst/>
            <a:gdLst/>
            <a:ahLst/>
            <a:cxnLst/>
            <a:rect l="l" t="t" r="r" b="b"/>
            <a:pathLst>
              <a:path w="133350" h="133350">
                <a:moveTo>
                  <a:pt x="66675" y="0"/>
                </a:moveTo>
                <a:lnTo>
                  <a:pt x="40724" y="5238"/>
                </a:lnTo>
                <a:lnTo>
                  <a:pt x="19531" y="19526"/>
                </a:lnTo>
                <a:lnTo>
                  <a:pt x="5240" y="40719"/>
                </a:lnTo>
                <a:lnTo>
                  <a:pt x="0" y="66675"/>
                </a:lnTo>
                <a:lnTo>
                  <a:pt x="5240" y="92630"/>
                </a:lnTo>
                <a:lnTo>
                  <a:pt x="19531" y="113823"/>
                </a:lnTo>
                <a:lnTo>
                  <a:pt x="40724" y="128111"/>
                </a:lnTo>
                <a:lnTo>
                  <a:pt x="66675" y="133350"/>
                </a:lnTo>
                <a:lnTo>
                  <a:pt x="92625" y="128111"/>
                </a:lnTo>
                <a:lnTo>
                  <a:pt x="113818" y="113823"/>
                </a:lnTo>
                <a:lnTo>
                  <a:pt x="128109" y="92630"/>
                </a:lnTo>
                <a:lnTo>
                  <a:pt x="133350" y="66675"/>
                </a:lnTo>
                <a:lnTo>
                  <a:pt x="128109" y="40719"/>
                </a:lnTo>
                <a:lnTo>
                  <a:pt x="113818" y="19526"/>
                </a:lnTo>
                <a:lnTo>
                  <a:pt x="92625" y="5238"/>
                </a:lnTo>
                <a:lnTo>
                  <a:pt x="66675" y="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/>
          <p:nvPr/>
        </p:nvSpPr>
        <p:spPr>
          <a:xfrm>
            <a:off x="6529385" y="2316163"/>
            <a:ext cx="133350" cy="133350"/>
          </a:xfrm>
          <a:custGeom>
            <a:avLst/>
            <a:gdLst/>
            <a:ahLst/>
            <a:cxnLst/>
            <a:rect l="l" t="t" r="r" b="b"/>
            <a:pathLst>
              <a:path w="133350" h="133350">
                <a:moveTo>
                  <a:pt x="0" y="66675"/>
                </a:moveTo>
                <a:lnTo>
                  <a:pt x="5240" y="40719"/>
                </a:lnTo>
                <a:lnTo>
                  <a:pt x="19531" y="19526"/>
                </a:lnTo>
                <a:lnTo>
                  <a:pt x="40724" y="5238"/>
                </a:lnTo>
                <a:lnTo>
                  <a:pt x="66675" y="0"/>
                </a:lnTo>
                <a:lnTo>
                  <a:pt x="92625" y="5238"/>
                </a:lnTo>
                <a:lnTo>
                  <a:pt x="113818" y="19526"/>
                </a:lnTo>
                <a:lnTo>
                  <a:pt x="128109" y="40719"/>
                </a:lnTo>
                <a:lnTo>
                  <a:pt x="133350" y="66675"/>
                </a:lnTo>
                <a:lnTo>
                  <a:pt x="128109" y="92630"/>
                </a:lnTo>
                <a:lnTo>
                  <a:pt x="113818" y="113823"/>
                </a:lnTo>
                <a:lnTo>
                  <a:pt x="92625" y="128111"/>
                </a:lnTo>
                <a:lnTo>
                  <a:pt x="66675" y="133350"/>
                </a:lnTo>
                <a:lnTo>
                  <a:pt x="40724" y="128111"/>
                </a:lnTo>
                <a:lnTo>
                  <a:pt x="19531" y="113823"/>
                </a:lnTo>
                <a:lnTo>
                  <a:pt x="5240" y="92630"/>
                </a:lnTo>
                <a:lnTo>
                  <a:pt x="0" y="66675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/>
          <p:nvPr/>
        </p:nvSpPr>
        <p:spPr>
          <a:xfrm>
            <a:off x="6021384" y="3154363"/>
            <a:ext cx="133350" cy="133350"/>
          </a:xfrm>
          <a:custGeom>
            <a:avLst/>
            <a:gdLst/>
            <a:ahLst/>
            <a:cxnLst/>
            <a:rect l="l" t="t" r="r" b="b"/>
            <a:pathLst>
              <a:path w="133350" h="133350">
                <a:moveTo>
                  <a:pt x="66675" y="0"/>
                </a:moveTo>
                <a:lnTo>
                  <a:pt x="40719" y="5238"/>
                </a:lnTo>
                <a:lnTo>
                  <a:pt x="19526" y="19526"/>
                </a:lnTo>
                <a:lnTo>
                  <a:pt x="5238" y="40719"/>
                </a:lnTo>
                <a:lnTo>
                  <a:pt x="0" y="66675"/>
                </a:lnTo>
                <a:lnTo>
                  <a:pt x="5238" y="92630"/>
                </a:lnTo>
                <a:lnTo>
                  <a:pt x="19526" y="113823"/>
                </a:lnTo>
                <a:lnTo>
                  <a:pt x="40719" y="128111"/>
                </a:lnTo>
                <a:lnTo>
                  <a:pt x="66675" y="133350"/>
                </a:lnTo>
                <a:lnTo>
                  <a:pt x="92630" y="128111"/>
                </a:lnTo>
                <a:lnTo>
                  <a:pt x="113823" y="113823"/>
                </a:lnTo>
                <a:lnTo>
                  <a:pt x="128111" y="92630"/>
                </a:lnTo>
                <a:lnTo>
                  <a:pt x="133350" y="66675"/>
                </a:lnTo>
                <a:lnTo>
                  <a:pt x="128111" y="40719"/>
                </a:lnTo>
                <a:lnTo>
                  <a:pt x="113823" y="19526"/>
                </a:lnTo>
                <a:lnTo>
                  <a:pt x="92630" y="5238"/>
                </a:lnTo>
                <a:lnTo>
                  <a:pt x="66675" y="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26"/>
          <p:cNvSpPr/>
          <p:nvPr/>
        </p:nvSpPr>
        <p:spPr>
          <a:xfrm>
            <a:off x="6021384" y="3154363"/>
            <a:ext cx="133350" cy="133350"/>
          </a:xfrm>
          <a:custGeom>
            <a:avLst/>
            <a:gdLst/>
            <a:ahLst/>
            <a:cxnLst/>
            <a:rect l="l" t="t" r="r" b="b"/>
            <a:pathLst>
              <a:path w="133350" h="133350">
                <a:moveTo>
                  <a:pt x="0" y="66675"/>
                </a:moveTo>
                <a:lnTo>
                  <a:pt x="5238" y="40719"/>
                </a:lnTo>
                <a:lnTo>
                  <a:pt x="19526" y="19526"/>
                </a:lnTo>
                <a:lnTo>
                  <a:pt x="40719" y="5238"/>
                </a:lnTo>
                <a:lnTo>
                  <a:pt x="66675" y="0"/>
                </a:lnTo>
                <a:lnTo>
                  <a:pt x="92630" y="5238"/>
                </a:lnTo>
                <a:lnTo>
                  <a:pt x="113823" y="19526"/>
                </a:lnTo>
                <a:lnTo>
                  <a:pt x="128111" y="40719"/>
                </a:lnTo>
                <a:lnTo>
                  <a:pt x="133350" y="66675"/>
                </a:lnTo>
                <a:lnTo>
                  <a:pt x="128111" y="92630"/>
                </a:lnTo>
                <a:lnTo>
                  <a:pt x="113823" y="113823"/>
                </a:lnTo>
                <a:lnTo>
                  <a:pt x="92630" y="128111"/>
                </a:lnTo>
                <a:lnTo>
                  <a:pt x="66675" y="133350"/>
                </a:lnTo>
                <a:lnTo>
                  <a:pt x="40719" y="128111"/>
                </a:lnTo>
                <a:lnTo>
                  <a:pt x="19526" y="113823"/>
                </a:lnTo>
                <a:lnTo>
                  <a:pt x="5238" y="92630"/>
                </a:lnTo>
                <a:lnTo>
                  <a:pt x="0" y="66675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27"/>
          <p:cNvSpPr/>
          <p:nvPr/>
        </p:nvSpPr>
        <p:spPr>
          <a:xfrm>
            <a:off x="5895972" y="3221038"/>
            <a:ext cx="133350" cy="133350"/>
          </a:xfrm>
          <a:custGeom>
            <a:avLst/>
            <a:gdLst/>
            <a:ahLst/>
            <a:cxnLst/>
            <a:rect l="l" t="t" r="r" b="b"/>
            <a:pathLst>
              <a:path w="133350" h="133350">
                <a:moveTo>
                  <a:pt x="66675" y="0"/>
                </a:moveTo>
                <a:lnTo>
                  <a:pt x="40719" y="5238"/>
                </a:lnTo>
                <a:lnTo>
                  <a:pt x="19526" y="19526"/>
                </a:lnTo>
                <a:lnTo>
                  <a:pt x="5238" y="40719"/>
                </a:lnTo>
                <a:lnTo>
                  <a:pt x="0" y="66675"/>
                </a:lnTo>
                <a:lnTo>
                  <a:pt x="5238" y="92630"/>
                </a:lnTo>
                <a:lnTo>
                  <a:pt x="19526" y="113823"/>
                </a:lnTo>
                <a:lnTo>
                  <a:pt x="40719" y="128111"/>
                </a:lnTo>
                <a:lnTo>
                  <a:pt x="66675" y="133350"/>
                </a:lnTo>
                <a:lnTo>
                  <a:pt x="92630" y="128111"/>
                </a:lnTo>
                <a:lnTo>
                  <a:pt x="113823" y="113823"/>
                </a:lnTo>
                <a:lnTo>
                  <a:pt x="128111" y="92630"/>
                </a:lnTo>
                <a:lnTo>
                  <a:pt x="133350" y="66675"/>
                </a:lnTo>
                <a:lnTo>
                  <a:pt x="128111" y="40719"/>
                </a:lnTo>
                <a:lnTo>
                  <a:pt x="113823" y="19526"/>
                </a:lnTo>
                <a:lnTo>
                  <a:pt x="92630" y="5238"/>
                </a:lnTo>
                <a:lnTo>
                  <a:pt x="66675" y="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object 28"/>
          <p:cNvSpPr/>
          <p:nvPr/>
        </p:nvSpPr>
        <p:spPr>
          <a:xfrm>
            <a:off x="5895972" y="3221038"/>
            <a:ext cx="133350" cy="133350"/>
          </a:xfrm>
          <a:custGeom>
            <a:avLst/>
            <a:gdLst/>
            <a:ahLst/>
            <a:cxnLst/>
            <a:rect l="l" t="t" r="r" b="b"/>
            <a:pathLst>
              <a:path w="133350" h="133350">
                <a:moveTo>
                  <a:pt x="0" y="66675"/>
                </a:moveTo>
                <a:lnTo>
                  <a:pt x="5238" y="40719"/>
                </a:lnTo>
                <a:lnTo>
                  <a:pt x="19526" y="19526"/>
                </a:lnTo>
                <a:lnTo>
                  <a:pt x="40719" y="5238"/>
                </a:lnTo>
                <a:lnTo>
                  <a:pt x="66675" y="0"/>
                </a:lnTo>
                <a:lnTo>
                  <a:pt x="92630" y="5238"/>
                </a:lnTo>
                <a:lnTo>
                  <a:pt x="113823" y="19526"/>
                </a:lnTo>
                <a:lnTo>
                  <a:pt x="128111" y="40719"/>
                </a:lnTo>
                <a:lnTo>
                  <a:pt x="133350" y="66675"/>
                </a:lnTo>
                <a:lnTo>
                  <a:pt x="128111" y="92630"/>
                </a:lnTo>
                <a:lnTo>
                  <a:pt x="113823" y="113823"/>
                </a:lnTo>
                <a:lnTo>
                  <a:pt x="92630" y="128111"/>
                </a:lnTo>
                <a:lnTo>
                  <a:pt x="66675" y="133350"/>
                </a:lnTo>
                <a:lnTo>
                  <a:pt x="40719" y="128111"/>
                </a:lnTo>
                <a:lnTo>
                  <a:pt x="19526" y="113823"/>
                </a:lnTo>
                <a:lnTo>
                  <a:pt x="5238" y="92630"/>
                </a:lnTo>
                <a:lnTo>
                  <a:pt x="0" y="66675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object 29"/>
          <p:cNvSpPr/>
          <p:nvPr/>
        </p:nvSpPr>
        <p:spPr>
          <a:xfrm>
            <a:off x="5487984" y="3738562"/>
            <a:ext cx="133350" cy="133350"/>
          </a:xfrm>
          <a:custGeom>
            <a:avLst/>
            <a:gdLst/>
            <a:ahLst/>
            <a:cxnLst/>
            <a:rect l="l" t="t" r="r" b="b"/>
            <a:pathLst>
              <a:path w="133350" h="133350">
                <a:moveTo>
                  <a:pt x="66675" y="0"/>
                </a:moveTo>
                <a:lnTo>
                  <a:pt x="40719" y="5240"/>
                </a:lnTo>
                <a:lnTo>
                  <a:pt x="19526" y="19531"/>
                </a:lnTo>
                <a:lnTo>
                  <a:pt x="5238" y="40724"/>
                </a:lnTo>
                <a:lnTo>
                  <a:pt x="0" y="66675"/>
                </a:lnTo>
                <a:lnTo>
                  <a:pt x="5238" y="92625"/>
                </a:lnTo>
                <a:lnTo>
                  <a:pt x="19526" y="113818"/>
                </a:lnTo>
                <a:lnTo>
                  <a:pt x="40719" y="128109"/>
                </a:lnTo>
                <a:lnTo>
                  <a:pt x="66675" y="133350"/>
                </a:lnTo>
                <a:lnTo>
                  <a:pt x="92630" y="128109"/>
                </a:lnTo>
                <a:lnTo>
                  <a:pt x="113823" y="113818"/>
                </a:lnTo>
                <a:lnTo>
                  <a:pt x="128111" y="92625"/>
                </a:lnTo>
                <a:lnTo>
                  <a:pt x="133350" y="66675"/>
                </a:lnTo>
                <a:lnTo>
                  <a:pt x="128111" y="40724"/>
                </a:lnTo>
                <a:lnTo>
                  <a:pt x="113823" y="19531"/>
                </a:lnTo>
                <a:lnTo>
                  <a:pt x="92630" y="5240"/>
                </a:lnTo>
                <a:lnTo>
                  <a:pt x="66675" y="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object 30"/>
          <p:cNvSpPr/>
          <p:nvPr/>
        </p:nvSpPr>
        <p:spPr>
          <a:xfrm>
            <a:off x="5487984" y="3738562"/>
            <a:ext cx="133350" cy="133350"/>
          </a:xfrm>
          <a:custGeom>
            <a:avLst/>
            <a:gdLst/>
            <a:ahLst/>
            <a:cxnLst/>
            <a:rect l="l" t="t" r="r" b="b"/>
            <a:pathLst>
              <a:path w="133350" h="133350">
                <a:moveTo>
                  <a:pt x="0" y="66675"/>
                </a:moveTo>
                <a:lnTo>
                  <a:pt x="5238" y="40724"/>
                </a:lnTo>
                <a:lnTo>
                  <a:pt x="19526" y="19531"/>
                </a:lnTo>
                <a:lnTo>
                  <a:pt x="40719" y="5240"/>
                </a:lnTo>
                <a:lnTo>
                  <a:pt x="66675" y="0"/>
                </a:lnTo>
                <a:lnTo>
                  <a:pt x="92630" y="5240"/>
                </a:lnTo>
                <a:lnTo>
                  <a:pt x="113823" y="19531"/>
                </a:lnTo>
                <a:lnTo>
                  <a:pt x="128111" y="40724"/>
                </a:lnTo>
                <a:lnTo>
                  <a:pt x="133350" y="66675"/>
                </a:lnTo>
                <a:lnTo>
                  <a:pt x="128111" y="92625"/>
                </a:lnTo>
                <a:lnTo>
                  <a:pt x="113823" y="113818"/>
                </a:lnTo>
                <a:lnTo>
                  <a:pt x="92630" y="128109"/>
                </a:lnTo>
                <a:lnTo>
                  <a:pt x="66675" y="133350"/>
                </a:lnTo>
                <a:lnTo>
                  <a:pt x="40719" y="128109"/>
                </a:lnTo>
                <a:lnTo>
                  <a:pt x="19526" y="113818"/>
                </a:lnTo>
                <a:lnTo>
                  <a:pt x="5238" y="92625"/>
                </a:lnTo>
                <a:lnTo>
                  <a:pt x="0" y="66675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" name="object 31"/>
          <p:cNvSpPr/>
          <p:nvPr/>
        </p:nvSpPr>
        <p:spPr>
          <a:xfrm>
            <a:off x="5895972" y="4643437"/>
            <a:ext cx="133350" cy="133350"/>
          </a:xfrm>
          <a:custGeom>
            <a:avLst/>
            <a:gdLst/>
            <a:ahLst/>
            <a:cxnLst/>
            <a:rect l="l" t="t" r="r" b="b"/>
            <a:pathLst>
              <a:path w="133350" h="133350">
                <a:moveTo>
                  <a:pt x="66675" y="0"/>
                </a:moveTo>
                <a:lnTo>
                  <a:pt x="40719" y="5240"/>
                </a:lnTo>
                <a:lnTo>
                  <a:pt x="19526" y="19531"/>
                </a:lnTo>
                <a:lnTo>
                  <a:pt x="5238" y="40724"/>
                </a:lnTo>
                <a:lnTo>
                  <a:pt x="0" y="66675"/>
                </a:lnTo>
                <a:lnTo>
                  <a:pt x="5238" y="92625"/>
                </a:lnTo>
                <a:lnTo>
                  <a:pt x="19526" y="113818"/>
                </a:lnTo>
                <a:lnTo>
                  <a:pt x="40719" y="128109"/>
                </a:lnTo>
                <a:lnTo>
                  <a:pt x="66675" y="133350"/>
                </a:lnTo>
                <a:lnTo>
                  <a:pt x="92630" y="128109"/>
                </a:lnTo>
                <a:lnTo>
                  <a:pt x="113823" y="113818"/>
                </a:lnTo>
                <a:lnTo>
                  <a:pt x="128111" y="92625"/>
                </a:lnTo>
                <a:lnTo>
                  <a:pt x="133350" y="66675"/>
                </a:lnTo>
                <a:lnTo>
                  <a:pt x="128111" y="40724"/>
                </a:lnTo>
                <a:lnTo>
                  <a:pt x="113823" y="19531"/>
                </a:lnTo>
                <a:lnTo>
                  <a:pt x="92630" y="5240"/>
                </a:lnTo>
                <a:lnTo>
                  <a:pt x="66675" y="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object 32"/>
          <p:cNvSpPr/>
          <p:nvPr/>
        </p:nvSpPr>
        <p:spPr>
          <a:xfrm>
            <a:off x="5895972" y="4643437"/>
            <a:ext cx="133350" cy="133350"/>
          </a:xfrm>
          <a:custGeom>
            <a:avLst/>
            <a:gdLst/>
            <a:ahLst/>
            <a:cxnLst/>
            <a:rect l="l" t="t" r="r" b="b"/>
            <a:pathLst>
              <a:path w="133350" h="133350">
                <a:moveTo>
                  <a:pt x="0" y="66675"/>
                </a:moveTo>
                <a:lnTo>
                  <a:pt x="5238" y="40724"/>
                </a:lnTo>
                <a:lnTo>
                  <a:pt x="19526" y="19531"/>
                </a:lnTo>
                <a:lnTo>
                  <a:pt x="40719" y="5240"/>
                </a:lnTo>
                <a:lnTo>
                  <a:pt x="66675" y="0"/>
                </a:lnTo>
                <a:lnTo>
                  <a:pt x="92630" y="5240"/>
                </a:lnTo>
                <a:lnTo>
                  <a:pt x="113823" y="19531"/>
                </a:lnTo>
                <a:lnTo>
                  <a:pt x="128111" y="40724"/>
                </a:lnTo>
                <a:lnTo>
                  <a:pt x="133350" y="66675"/>
                </a:lnTo>
                <a:lnTo>
                  <a:pt x="128111" y="92625"/>
                </a:lnTo>
                <a:lnTo>
                  <a:pt x="113823" y="113818"/>
                </a:lnTo>
                <a:lnTo>
                  <a:pt x="92630" y="128109"/>
                </a:lnTo>
                <a:lnTo>
                  <a:pt x="66675" y="133350"/>
                </a:lnTo>
                <a:lnTo>
                  <a:pt x="40719" y="128109"/>
                </a:lnTo>
                <a:lnTo>
                  <a:pt x="19526" y="113818"/>
                </a:lnTo>
                <a:lnTo>
                  <a:pt x="5238" y="92625"/>
                </a:lnTo>
                <a:lnTo>
                  <a:pt x="0" y="66675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" name="object 33"/>
          <p:cNvSpPr/>
          <p:nvPr/>
        </p:nvSpPr>
        <p:spPr>
          <a:xfrm>
            <a:off x="5708646" y="2687638"/>
            <a:ext cx="133350" cy="133350"/>
          </a:xfrm>
          <a:custGeom>
            <a:avLst/>
            <a:gdLst/>
            <a:ahLst/>
            <a:cxnLst/>
            <a:rect l="l" t="t" r="r" b="b"/>
            <a:pathLst>
              <a:path w="133350" h="133350">
                <a:moveTo>
                  <a:pt x="66675" y="0"/>
                </a:moveTo>
                <a:lnTo>
                  <a:pt x="40719" y="5238"/>
                </a:lnTo>
                <a:lnTo>
                  <a:pt x="19526" y="19526"/>
                </a:lnTo>
                <a:lnTo>
                  <a:pt x="5238" y="40719"/>
                </a:lnTo>
                <a:lnTo>
                  <a:pt x="0" y="66675"/>
                </a:lnTo>
                <a:lnTo>
                  <a:pt x="5238" y="92630"/>
                </a:lnTo>
                <a:lnTo>
                  <a:pt x="19526" y="113823"/>
                </a:lnTo>
                <a:lnTo>
                  <a:pt x="40719" y="128111"/>
                </a:lnTo>
                <a:lnTo>
                  <a:pt x="66675" y="133350"/>
                </a:lnTo>
                <a:lnTo>
                  <a:pt x="92630" y="128111"/>
                </a:lnTo>
                <a:lnTo>
                  <a:pt x="113823" y="113823"/>
                </a:lnTo>
                <a:lnTo>
                  <a:pt x="128111" y="92630"/>
                </a:lnTo>
                <a:lnTo>
                  <a:pt x="133350" y="66675"/>
                </a:lnTo>
                <a:lnTo>
                  <a:pt x="128111" y="40719"/>
                </a:lnTo>
                <a:lnTo>
                  <a:pt x="113823" y="19526"/>
                </a:lnTo>
                <a:lnTo>
                  <a:pt x="92630" y="5238"/>
                </a:lnTo>
                <a:lnTo>
                  <a:pt x="66675" y="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object 34"/>
          <p:cNvSpPr/>
          <p:nvPr/>
        </p:nvSpPr>
        <p:spPr>
          <a:xfrm>
            <a:off x="5708646" y="2687638"/>
            <a:ext cx="133350" cy="133350"/>
          </a:xfrm>
          <a:custGeom>
            <a:avLst/>
            <a:gdLst/>
            <a:ahLst/>
            <a:cxnLst/>
            <a:rect l="l" t="t" r="r" b="b"/>
            <a:pathLst>
              <a:path w="133350" h="133350">
                <a:moveTo>
                  <a:pt x="0" y="66675"/>
                </a:moveTo>
                <a:lnTo>
                  <a:pt x="5238" y="40719"/>
                </a:lnTo>
                <a:lnTo>
                  <a:pt x="19526" y="19526"/>
                </a:lnTo>
                <a:lnTo>
                  <a:pt x="40719" y="5238"/>
                </a:lnTo>
                <a:lnTo>
                  <a:pt x="66675" y="0"/>
                </a:lnTo>
                <a:lnTo>
                  <a:pt x="92630" y="5238"/>
                </a:lnTo>
                <a:lnTo>
                  <a:pt x="113823" y="19526"/>
                </a:lnTo>
                <a:lnTo>
                  <a:pt x="128111" y="40719"/>
                </a:lnTo>
                <a:lnTo>
                  <a:pt x="133350" y="66675"/>
                </a:lnTo>
                <a:lnTo>
                  <a:pt x="128111" y="92630"/>
                </a:lnTo>
                <a:lnTo>
                  <a:pt x="113823" y="113823"/>
                </a:lnTo>
                <a:lnTo>
                  <a:pt x="92630" y="128111"/>
                </a:lnTo>
                <a:lnTo>
                  <a:pt x="66675" y="133350"/>
                </a:lnTo>
                <a:lnTo>
                  <a:pt x="40719" y="128111"/>
                </a:lnTo>
                <a:lnTo>
                  <a:pt x="19526" y="113823"/>
                </a:lnTo>
                <a:lnTo>
                  <a:pt x="5238" y="92630"/>
                </a:lnTo>
                <a:lnTo>
                  <a:pt x="0" y="66675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" name="object 35"/>
          <p:cNvSpPr/>
          <p:nvPr/>
        </p:nvSpPr>
        <p:spPr>
          <a:xfrm>
            <a:off x="6737347" y="4357687"/>
            <a:ext cx="133350" cy="133350"/>
          </a:xfrm>
          <a:custGeom>
            <a:avLst/>
            <a:gdLst/>
            <a:ahLst/>
            <a:cxnLst/>
            <a:rect l="l" t="t" r="r" b="b"/>
            <a:pathLst>
              <a:path w="133350" h="133350">
                <a:moveTo>
                  <a:pt x="66675" y="0"/>
                </a:moveTo>
                <a:lnTo>
                  <a:pt x="40724" y="5240"/>
                </a:lnTo>
                <a:lnTo>
                  <a:pt x="19531" y="19531"/>
                </a:lnTo>
                <a:lnTo>
                  <a:pt x="5240" y="40724"/>
                </a:lnTo>
                <a:lnTo>
                  <a:pt x="0" y="66675"/>
                </a:lnTo>
                <a:lnTo>
                  <a:pt x="5240" y="92625"/>
                </a:lnTo>
                <a:lnTo>
                  <a:pt x="19531" y="113818"/>
                </a:lnTo>
                <a:lnTo>
                  <a:pt x="40724" y="128109"/>
                </a:lnTo>
                <a:lnTo>
                  <a:pt x="66675" y="133350"/>
                </a:lnTo>
                <a:lnTo>
                  <a:pt x="92625" y="128109"/>
                </a:lnTo>
                <a:lnTo>
                  <a:pt x="113818" y="113818"/>
                </a:lnTo>
                <a:lnTo>
                  <a:pt x="128109" y="92625"/>
                </a:lnTo>
                <a:lnTo>
                  <a:pt x="133350" y="66675"/>
                </a:lnTo>
                <a:lnTo>
                  <a:pt x="128109" y="40724"/>
                </a:lnTo>
                <a:lnTo>
                  <a:pt x="113818" y="19531"/>
                </a:lnTo>
                <a:lnTo>
                  <a:pt x="92625" y="5240"/>
                </a:lnTo>
                <a:lnTo>
                  <a:pt x="66675" y="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object 36"/>
          <p:cNvSpPr/>
          <p:nvPr/>
        </p:nvSpPr>
        <p:spPr>
          <a:xfrm>
            <a:off x="6737347" y="4357687"/>
            <a:ext cx="133350" cy="133350"/>
          </a:xfrm>
          <a:custGeom>
            <a:avLst/>
            <a:gdLst/>
            <a:ahLst/>
            <a:cxnLst/>
            <a:rect l="l" t="t" r="r" b="b"/>
            <a:pathLst>
              <a:path w="133350" h="133350">
                <a:moveTo>
                  <a:pt x="0" y="66675"/>
                </a:moveTo>
                <a:lnTo>
                  <a:pt x="5240" y="40724"/>
                </a:lnTo>
                <a:lnTo>
                  <a:pt x="19531" y="19531"/>
                </a:lnTo>
                <a:lnTo>
                  <a:pt x="40724" y="5240"/>
                </a:lnTo>
                <a:lnTo>
                  <a:pt x="66675" y="0"/>
                </a:lnTo>
                <a:lnTo>
                  <a:pt x="92625" y="5240"/>
                </a:lnTo>
                <a:lnTo>
                  <a:pt x="113818" y="19531"/>
                </a:lnTo>
                <a:lnTo>
                  <a:pt x="128109" y="40724"/>
                </a:lnTo>
                <a:lnTo>
                  <a:pt x="133350" y="66675"/>
                </a:lnTo>
                <a:lnTo>
                  <a:pt x="128109" y="92625"/>
                </a:lnTo>
                <a:lnTo>
                  <a:pt x="113818" y="113818"/>
                </a:lnTo>
                <a:lnTo>
                  <a:pt x="92625" y="128109"/>
                </a:lnTo>
                <a:lnTo>
                  <a:pt x="66675" y="133350"/>
                </a:lnTo>
                <a:lnTo>
                  <a:pt x="40724" y="128109"/>
                </a:lnTo>
                <a:lnTo>
                  <a:pt x="19531" y="113818"/>
                </a:lnTo>
                <a:lnTo>
                  <a:pt x="5240" y="92625"/>
                </a:lnTo>
                <a:lnTo>
                  <a:pt x="0" y="66675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" name="object 37"/>
          <p:cNvSpPr/>
          <p:nvPr/>
        </p:nvSpPr>
        <p:spPr>
          <a:xfrm>
            <a:off x="7766047" y="2684463"/>
            <a:ext cx="133350" cy="133350"/>
          </a:xfrm>
          <a:custGeom>
            <a:avLst/>
            <a:gdLst/>
            <a:ahLst/>
            <a:cxnLst/>
            <a:rect l="l" t="t" r="r" b="b"/>
            <a:pathLst>
              <a:path w="133350" h="133350">
                <a:moveTo>
                  <a:pt x="66675" y="0"/>
                </a:moveTo>
                <a:lnTo>
                  <a:pt x="40724" y="5238"/>
                </a:lnTo>
                <a:lnTo>
                  <a:pt x="19531" y="19526"/>
                </a:lnTo>
                <a:lnTo>
                  <a:pt x="5240" y="40719"/>
                </a:lnTo>
                <a:lnTo>
                  <a:pt x="0" y="66675"/>
                </a:lnTo>
                <a:lnTo>
                  <a:pt x="5240" y="92630"/>
                </a:lnTo>
                <a:lnTo>
                  <a:pt x="19531" y="113823"/>
                </a:lnTo>
                <a:lnTo>
                  <a:pt x="40724" y="128111"/>
                </a:lnTo>
                <a:lnTo>
                  <a:pt x="66675" y="133350"/>
                </a:lnTo>
                <a:lnTo>
                  <a:pt x="92625" y="128111"/>
                </a:lnTo>
                <a:lnTo>
                  <a:pt x="113818" y="113823"/>
                </a:lnTo>
                <a:lnTo>
                  <a:pt x="128109" y="92630"/>
                </a:lnTo>
                <a:lnTo>
                  <a:pt x="133350" y="66675"/>
                </a:lnTo>
                <a:lnTo>
                  <a:pt x="128109" y="40719"/>
                </a:lnTo>
                <a:lnTo>
                  <a:pt x="113818" y="19526"/>
                </a:lnTo>
                <a:lnTo>
                  <a:pt x="92625" y="5238"/>
                </a:lnTo>
                <a:lnTo>
                  <a:pt x="66675" y="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" name="object 38"/>
          <p:cNvSpPr/>
          <p:nvPr/>
        </p:nvSpPr>
        <p:spPr>
          <a:xfrm>
            <a:off x="7766047" y="2684463"/>
            <a:ext cx="133350" cy="133350"/>
          </a:xfrm>
          <a:custGeom>
            <a:avLst/>
            <a:gdLst/>
            <a:ahLst/>
            <a:cxnLst/>
            <a:rect l="l" t="t" r="r" b="b"/>
            <a:pathLst>
              <a:path w="133350" h="133350">
                <a:moveTo>
                  <a:pt x="0" y="66675"/>
                </a:moveTo>
                <a:lnTo>
                  <a:pt x="5240" y="40719"/>
                </a:lnTo>
                <a:lnTo>
                  <a:pt x="19531" y="19526"/>
                </a:lnTo>
                <a:lnTo>
                  <a:pt x="40724" y="5238"/>
                </a:lnTo>
                <a:lnTo>
                  <a:pt x="66675" y="0"/>
                </a:lnTo>
                <a:lnTo>
                  <a:pt x="92625" y="5238"/>
                </a:lnTo>
                <a:lnTo>
                  <a:pt x="113818" y="19526"/>
                </a:lnTo>
                <a:lnTo>
                  <a:pt x="128109" y="40719"/>
                </a:lnTo>
                <a:lnTo>
                  <a:pt x="133350" y="66675"/>
                </a:lnTo>
                <a:lnTo>
                  <a:pt x="128109" y="92630"/>
                </a:lnTo>
                <a:lnTo>
                  <a:pt x="113818" y="113823"/>
                </a:lnTo>
                <a:lnTo>
                  <a:pt x="92625" y="128111"/>
                </a:lnTo>
                <a:lnTo>
                  <a:pt x="66675" y="133350"/>
                </a:lnTo>
                <a:lnTo>
                  <a:pt x="40724" y="128111"/>
                </a:lnTo>
                <a:lnTo>
                  <a:pt x="19531" y="113823"/>
                </a:lnTo>
                <a:lnTo>
                  <a:pt x="5240" y="92630"/>
                </a:lnTo>
                <a:lnTo>
                  <a:pt x="0" y="66675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" name="object 39"/>
          <p:cNvSpPr/>
          <p:nvPr/>
        </p:nvSpPr>
        <p:spPr>
          <a:xfrm>
            <a:off x="5848347" y="4424362"/>
            <a:ext cx="133350" cy="133350"/>
          </a:xfrm>
          <a:custGeom>
            <a:avLst/>
            <a:gdLst/>
            <a:ahLst/>
            <a:cxnLst/>
            <a:rect l="l" t="t" r="r" b="b"/>
            <a:pathLst>
              <a:path w="133350" h="133350">
                <a:moveTo>
                  <a:pt x="66675" y="0"/>
                </a:moveTo>
                <a:lnTo>
                  <a:pt x="40719" y="5240"/>
                </a:lnTo>
                <a:lnTo>
                  <a:pt x="19526" y="19531"/>
                </a:lnTo>
                <a:lnTo>
                  <a:pt x="5238" y="40724"/>
                </a:lnTo>
                <a:lnTo>
                  <a:pt x="0" y="66675"/>
                </a:lnTo>
                <a:lnTo>
                  <a:pt x="5238" y="92625"/>
                </a:lnTo>
                <a:lnTo>
                  <a:pt x="19526" y="113818"/>
                </a:lnTo>
                <a:lnTo>
                  <a:pt x="40719" y="128109"/>
                </a:lnTo>
                <a:lnTo>
                  <a:pt x="66675" y="133350"/>
                </a:lnTo>
                <a:lnTo>
                  <a:pt x="92630" y="128109"/>
                </a:lnTo>
                <a:lnTo>
                  <a:pt x="113823" y="113818"/>
                </a:lnTo>
                <a:lnTo>
                  <a:pt x="128111" y="92625"/>
                </a:lnTo>
                <a:lnTo>
                  <a:pt x="133350" y="66675"/>
                </a:lnTo>
                <a:lnTo>
                  <a:pt x="128111" y="40724"/>
                </a:lnTo>
                <a:lnTo>
                  <a:pt x="113823" y="19531"/>
                </a:lnTo>
                <a:lnTo>
                  <a:pt x="92630" y="5240"/>
                </a:lnTo>
                <a:lnTo>
                  <a:pt x="66675" y="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" name="object 40"/>
          <p:cNvSpPr/>
          <p:nvPr/>
        </p:nvSpPr>
        <p:spPr>
          <a:xfrm>
            <a:off x="5848347" y="4424362"/>
            <a:ext cx="133350" cy="133350"/>
          </a:xfrm>
          <a:custGeom>
            <a:avLst/>
            <a:gdLst/>
            <a:ahLst/>
            <a:cxnLst/>
            <a:rect l="l" t="t" r="r" b="b"/>
            <a:pathLst>
              <a:path w="133350" h="133350">
                <a:moveTo>
                  <a:pt x="0" y="66675"/>
                </a:moveTo>
                <a:lnTo>
                  <a:pt x="5238" y="40724"/>
                </a:lnTo>
                <a:lnTo>
                  <a:pt x="19526" y="19531"/>
                </a:lnTo>
                <a:lnTo>
                  <a:pt x="40719" y="5240"/>
                </a:lnTo>
                <a:lnTo>
                  <a:pt x="66675" y="0"/>
                </a:lnTo>
                <a:lnTo>
                  <a:pt x="92630" y="5240"/>
                </a:lnTo>
                <a:lnTo>
                  <a:pt x="113823" y="19531"/>
                </a:lnTo>
                <a:lnTo>
                  <a:pt x="128111" y="40724"/>
                </a:lnTo>
                <a:lnTo>
                  <a:pt x="133350" y="66675"/>
                </a:lnTo>
                <a:lnTo>
                  <a:pt x="128111" y="92625"/>
                </a:lnTo>
                <a:lnTo>
                  <a:pt x="113823" y="113818"/>
                </a:lnTo>
                <a:lnTo>
                  <a:pt x="92630" y="128109"/>
                </a:lnTo>
                <a:lnTo>
                  <a:pt x="66675" y="133350"/>
                </a:lnTo>
                <a:lnTo>
                  <a:pt x="40719" y="128109"/>
                </a:lnTo>
                <a:lnTo>
                  <a:pt x="19526" y="113818"/>
                </a:lnTo>
                <a:lnTo>
                  <a:pt x="5238" y="92625"/>
                </a:lnTo>
                <a:lnTo>
                  <a:pt x="0" y="66675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" name="object 41"/>
          <p:cNvSpPr/>
          <p:nvPr/>
        </p:nvSpPr>
        <p:spPr>
          <a:xfrm>
            <a:off x="6257922" y="3917950"/>
            <a:ext cx="133350" cy="133350"/>
          </a:xfrm>
          <a:custGeom>
            <a:avLst/>
            <a:gdLst/>
            <a:ahLst/>
            <a:cxnLst/>
            <a:rect l="l" t="t" r="r" b="b"/>
            <a:pathLst>
              <a:path w="133350" h="133350">
                <a:moveTo>
                  <a:pt x="66675" y="0"/>
                </a:moveTo>
                <a:lnTo>
                  <a:pt x="40719" y="5240"/>
                </a:lnTo>
                <a:lnTo>
                  <a:pt x="19526" y="19531"/>
                </a:lnTo>
                <a:lnTo>
                  <a:pt x="5238" y="40724"/>
                </a:lnTo>
                <a:lnTo>
                  <a:pt x="0" y="66675"/>
                </a:lnTo>
                <a:lnTo>
                  <a:pt x="5238" y="92625"/>
                </a:lnTo>
                <a:lnTo>
                  <a:pt x="19526" y="113818"/>
                </a:lnTo>
                <a:lnTo>
                  <a:pt x="40719" y="128109"/>
                </a:lnTo>
                <a:lnTo>
                  <a:pt x="66675" y="133350"/>
                </a:lnTo>
                <a:lnTo>
                  <a:pt x="92630" y="128109"/>
                </a:lnTo>
                <a:lnTo>
                  <a:pt x="113823" y="113818"/>
                </a:lnTo>
                <a:lnTo>
                  <a:pt x="128111" y="92625"/>
                </a:lnTo>
                <a:lnTo>
                  <a:pt x="133350" y="66675"/>
                </a:lnTo>
                <a:lnTo>
                  <a:pt x="128111" y="40724"/>
                </a:lnTo>
                <a:lnTo>
                  <a:pt x="113823" y="19531"/>
                </a:lnTo>
                <a:lnTo>
                  <a:pt x="92630" y="5240"/>
                </a:lnTo>
                <a:lnTo>
                  <a:pt x="66675" y="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" name="object 42"/>
          <p:cNvSpPr/>
          <p:nvPr/>
        </p:nvSpPr>
        <p:spPr>
          <a:xfrm>
            <a:off x="6257922" y="3917950"/>
            <a:ext cx="133350" cy="133350"/>
          </a:xfrm>
          <a:custGeom>
            <a:avLst/>
            <a:gdLst/>
            <a:ahLst/>
            <a:cxnLst/>
            <a:rect l="l" t="t" r="r" b="b"/>
            <a:pathLst>
              <a:path w="133350" h="133350">
                <a:moveTo>
                  <a:pt x="0" y="66675"/>
                </a:moveTo>
                <a:lnTo>
                  <a:pt x="5238" y="40724"/>
                </a:lnTo>
                <a:lnTo>
                  <a:pt x="19526" y="19531"/>
                </a:lnTo>
                <a:lnTo>
                  <a:pt x="40719" y="5240"/>
                </a:lnTo>
                <a:lnTo>
                  <a:pt x="66675" y="0"/>
                </a:lnTo>
                <a:lnTo>
                  <a:pt x="92630" y="5240"/>
                </a:lnTo>
                <a:lnTo>
                  <a:pt x="113823" y="19531"/>
                </a:lnTo>
                <a:lnTo>
                  <a:pt x="128111" y="40724"/>
                </a:lnTo>
                <a:lnTo>
                  <a:pt x="133350" y="66675"/>
                </a:lnTo>
                <a:lnTo>
                  <a:pt x="128111" y="92625"/>
                </a:lnTo>
                <a:lnTo>
                  <a:pt x="113823" y="113818"/>
                </a:lnTo>
                <a:lnTo>
                  <a:pt x="92630" y="128109"/>
                </a:lnTo>
                <a:lnTo>
                  <a:pt x="66675" y="133350"/>
                </a:lnTo>
                <a:lnTo>
                  <a:pt x="40719" y="128109"/>
                </a:lnTo>
                <a:lnTo>
                  <a:pt x="19526" y="113818"/>
                </a:lnTo>
                <a:lnTo>
                  <a:pt x="5238" y="92625"/>
                </a:lnTo>
                <a:lnTo>
                  <a:pt x="0" y="66675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" name="object 43"/>
          <p:cNvSpPr txBox="1"/>
          <p:nvPr/>
        </p:nvSpPr>
        <p:spPr>
          <a:xfrm>
            <a:off x="463489" y="1398563"/>
            <a:ext cx="4801870" cy="51771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4111625">
              <a:lnSpc>
                <a:spcPct val="100699"/>
              </a:lnSpc>
            </a:pPr>
            <a:r>
              <a:rPr sz="1600" spc="-5" dirty="0">
                <a:solidFill>
                  <a:srgbClr val="54575A"/>
                </a:solidFill>
                <a:latin typeface="Calibri"/>
                <a:cs typeface="Calibri"/>
              </a:rPr>
              <a:t>Austria  </a:t>
            </a:r>
            <a:r>
              <a:rPr sz="1600" spc="-10" dirty="0">
                <a:solidFill>
                  <a:srgbClr val="54575A"/>
                </a:solidFill>
                <a:latin typeface="Calibri"/>
                <a:cs typeface="Calibri"/>
              </a:rPr>
              <a:t>Be</a:t>
            </a:r>
            <a:r>
              <a:rPr sz="1600" dirty="0">
                <a:solidFill>
                  <a:srgbClr val="54575A"/>
                </a:solidFill>
                <a:latin typeface="Calibri"/>
                <a:cs typeface="Calibri"/>
              </a:rPr>
              <a:t>lgi</a:t>
            </a:r>
            <a:r>
              <a:rPr sz="1600" spc="-5" dirty="0">
                <a:solidFill>
                  <a:srgbClr val="54575A"/>
                </a:solidFill>
                <a:latin typeface="Calibri"/>
                <a:cs typeface="Calibri"/>
              </a:rPr>
              <a:t>um</a:t>
            </a:r>
            <a:endParaRPr sz="1600" dirty="0">
              <a:latin typeface="Calibri"/>
              <a:cs typeface="Calibri"/>
            </a:endParaRPr>
          </a:p>
          <a:p>
            <a:pPr marL="12700" marR="3549650">
              <a:lnSpc>
                <a:spcPct val="100699"/>
              </a:lnSpc>
              <a:spcBef>
                <a:spcPts val="10"/>
              </a:spcBef>
            </a:pPr>
            <a:r>
              <a:rPr sz="1600" spc="-15" dirty="0">
                <a:solidFill>
                  <a:srgbClr val="54575A"/>
                </a:solidFill>
                <a:latin typeface="Calibri"/>
                <a:cs typeface="Calibri"/>
              </a:rPr>
              <a:t>Czech</a:t>
            </a:r>
            <a:r>
              <a:rPr sz="1600" spc="-65" dirty="0">
                <a:solidFill>
                  <a:srgbClr val="54575A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54575A"/>
                </a:solidFill>
                <a:latin typeface="Calibri"/>
                <a:cs typeface="Calibri"/>
              </a:rPr>
              <a:t>Republic  Denmark  Finland</a:t>
            </a:r>
            <a:endParaRPr sz="1600" dirty="0">
              <a:latin typeface="Calibri"/>
              <a:cs typeface="Calibri"/>
            </a:endParaRPr>
          </a:p>
          <a:p>
            <a:pPr marL="12700" marR="3767454">
              <a:lnSpc>
                <a:spcPct val="100800"/>
              </a:lnSpc>
              <a:spcBef>
                <a:spcPts val="5"/>
              </a:spcBef>
            </a:pPr>
            <a:r>
              <a:rPr sz="1600" spc="-15" dirty="0">
                <a:solidFill>
                  <a:srgbClr val="54575A"/>
                </a:solidFill>
                <a:latin typeface="Calibri"/>
                <a:cs typeface="Calibri"/>
              </a:rPr>
              <a:t>France  </a:t>
            </a:r>
            <a:r>
              <a:rPr sz="1600" spc="-10" dirty="0">
                <a:solidFill>
                  <a:srgbClr val="54575A"/>
                </a:solidFill>
                <a:latin typeface="Calibri"/>
                <a:cs typeface="Calibri"/>
              </a:rPr>
              <a:t>Germany*  </a:t>
            </a:r>
            <a:r>
              <a:rPr sz="1600" spc="-5" dirty="0">
                <a:solidFill>
                  <a:srgbClr val="54575A"/>
                </a:solidFill>
                <a:latin typeface="Calibri"/>
                <a:cs typeface="Calibri"/>
              </a:rPr>
              <a:t>Hungary  Italy  N</a:t>
            </a:r>
            <a:r>
              <a:rPr sz="1600" spc="-20" dirty="0">
                <a:solidFill>
                  <a:srgbClr val="54575A"/>
                </a:solidFill>
                <a:latin typeface="Calibri"/>
                <a:cs typeface="Calibri"/>
              </a:rPr>
              <a:t>e</a:t>
            </a:r>
            <a:r>
              <a:rPr sz="1600" spc="-5" dirty="0">
                <a:solidFill>
                  <a:srgbClr val="54575A"/>
                </a:solidFill>
                <a:latin typeface="Calibri"/>
                <a:cs typeface="Calibri"/>
              </a:rPr>
              <a:t>th</a:t>
            </a:r>
            <a:r>
              <a:rPr sz="1600" spc="-10" dirty="0">
                <a:solidFill>
                  <a:srgbClr val="54575A"/>
                </a:solidFill>
                <a:latin typeface="Calibri"/>
                <a:cs typeface="Calibri"/>
              </a:rPr>
              <a:t>er</a:t>
            </a:r>
            <a:r>
              <a:rPr sz="1600" dirty="0">
                <a:solidFill>
                  <a:srgbClr val="54575A"/>
                </a:solidFill>
                <a:latin typeface="Calibri"/>
                <a:cs typeface="Calibri"/>
              </a:rPr>
              <a:t>l</a:t>
            </a:r>
            <a:r>
              <a:rPr sz="1600" spc="-5" dirty="0">
                <a:solidFill>
                  <a:srgbClr val="54575A"/>
                </a:solidFill>
                <a:latin typeface="Calibri"/>
                <a:cs typeface="Calibri"/>
              </a:rPr>
              <a:t>ands  </a:t>
            </a:r>
            <a:r>
              <a:rPr sz="1600" spc="-15" dirty="0">
                <a:solidFill>
                  <a:srgbClr val="54575A"/>
                </a:solidFill>
                <a:latin typeface="Calibri"/>
                <a:cs typeface="Calibri"/>
              </a:rPr>
              <a:t>Norway  </a:t>
            </a:r>
            <a:r>
              <a:rPr sz="1600" spc="-10" dirty="0">
                <a:solidFill>
                  <a:srgbClr val="54575A"/>
                </a:solidFill>
                <a:latin typeface="Calibri"/>
                <a:cs typeface="Calibri"/>
              </a:rPr>
              <a:t>Poland*  </a:t>
            </a:r>
            <a:r>
              <a:rPr sz="1600" spc="-5" dirty="0">
                <a:solidFill>
                  <a:srgbClr val="54575A"/>
                </a:solidFill>
                <a:latin typeface="Calibri"/>
                <a:cs typeface="Calibri"/>
              </a:rPr>
              <a:t>Russia  Spain  </a:t>
            </a:r>
            <a:r>
              <a:rPr sz="1600" spc="-10" dirty="0">
                <a:solidFill>
                  <a:srgbClr val="54575A"/>
                </a:solidFill>
                <a:latin typeface="Calibri"/>
                <a:cs typeface="Calibri"/>
              </a:rPr>
              <a:t>Sweden*  Switzerland</a:t>
            </a:r>
            <a:endParaRPr sz="16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600" spc="-5" dirty="0">
                <a:solidFill>
                  <a:srgbClr val="54575A"/>
                </a:solidFill>
                <a:latin typeface="Calibri"/>
                <a:cs typeface="Calibri"/>
              </a:rPr>
              <a:t>United</a:t>
            </a:r>
            <a:r>
              <a:rPr sz="1600" spc="-110" dirty="0">
                <a:solidFill>
                  <a:srgbClr val="54575A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54575A"/>
                </a:solidFill>
                <a:latin typeface="Calibri"/>
                <a:cs typeface="Calibri"/>
              </a:rPr>
              <a:t>Kingdom</a:t>
            </a:r>
            <a:endParaRPr sz="16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"/>
              </a:spcBef>
            </a:pPr>
            <a:endParaRPr sz="17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54575A"/>
                </a:solidFill>
                <a:latin typeface="Calibri"/>
                <a:cs typeface="Calibri"/>
              </a:rPr>
              <a:t>*</a:t>
            </a:r>
            <a:r>
              <a:rPr sz="1600" spc="-50" dirty="0">
                <a:solidFill>
                  <a:srgbClr val="54575A"/>
                </a:solidFill>
                <a:latin typeface="Calibri"/>
                <a:cs typeface="Calibri"/>
              </a:rPr>
              <a:t> </a:t>
            </a:r>
            <a:r>
              <a:rPr sz="1600" spc="-10" dirty="0" smtClean="0">
                <a:solidFill>
                  <a:srgbClr val="54575A"/>
                </a:solidFill>
                <a:latin typeface="Calibri"/>
                <a:cs typeface="Calibri"/>
              </a:rPr>
              <a:t>Produ</a:t>
            </a:r>
            <a:r>
              <a:rPr lang="pl-PL" sz="1600" spc="-10" dirty="0" smtClean="0">
                <a:solidFill>
                  <a:srgbClr val="54575A"/>
                </a:solidFill>
                <a:latin typeface="Calibri"/>
                <a:cs typeface="Calibri"/>
              </a:rPr>
              <a:t>kcja</a:t>
            </a:r>
            <a:endParaRPr sz="16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3"/>
              </a:spcBef>
            </a:pPr>
            <a:endParaRPr sz="1600" dirty="0">
              <a:latin typeface="Times New Roman"/>
              <a:cs typeface="Times New Roman"/>
            </a:endParaRPr>
          </a:p>
          <a:p>
            <a:pPr marR="5080" algn="r">
              <a:lnSpc>
                <a:spcPct val="100000"/>
              </a:lnSpc>
            </a:pPr>
            <a:r>
              <a:rPr sz="1600" spc="-10" dirty="0">
                <a:solidFill>
                  <a:srgbClr val="54575A"/>
                </a:solidFill>
                <a:latin typeface="Calibri"/>
                <a:cs typeface="Calibri"/>
              </a:rPr>
              <a:t>Singapore</a:t>
            </a:r>
            <a:r>
              <a:rPr sz="1600" spc="-75" dirty="0">
                <a:solidFill>
                  <a:srgbClr val="54575A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54575A"/>
                </a:solidFill>
                <a:latin typeface="Wingdings 3"/>
                <a:cs typeface="Wingdings 3"/>
              </a:rPr>
              <a:t></a:t>
            </a:r>
            <a:endParaRPr sz="1600" dirty="0">
              <a:latin typeface="Wingdings 3"/>
              <a:cs typeface="Wingdings 3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4014787" y="6391075"/>
            <a:ext cx="133350" cy="133350"/>
          </a:xfrm>
          <a:custGeom>
            <a:avLst/>
            <a:gdLst/>
            <a:ahLst/>
            <a:cxnLst/>
            <a:rect l="l" t="t" r="r" b="b"/>
            <a:pathLst>
              <a:path w="133350" h="133350">
                <a:moveTo>
                  <a:pt x="66675" y="0"/>
                </a:moveTo>
                <a:lnTo>
                  <a:pt x="40719" y="5240"/>
                </a:lnTo>
                <a:lnTo>
                  <a:pt x="19526" y="19531"/>
                </a:lnTo>
                <a:lnTo>
                  <a:pt x="5238" y="40724"/>
                </a:lnTo>
                <a:lnTo>
                  <a:pt x="0" y="66674"/>
                </a:lnTo>
                <a:lnTo>
                  <a:pt x="5238" y="92625"/>
                </a:lnTo>
                <a:lnTo>
                  <a:pt x="19526" y="113818"/>
                </a:lnTo>
                <a:lnTo>
                  <a:pt x="40719" y="128109"/>
                </a:lnTo>
                <a:lnTo>
                  <a:pt x="66675" y="133349"/>
                </a:lnTo>
                <a:lnTo>
                  <a:pt x="92630" y="128109"/>
                </a:lnTo>
                <a:lnTo>
                  <a:pt x="113823" y="113818"/>
                </a:lnTo>
                <a:lnTo>
                  <a:pt x="128111" y="92625"/>
                </a:lnTo>
                <a:lnTo>
                  <a:pt x="133350" y="66674"/>
                </a:lnTo>
                <a:lnTo>
                  <a:pt x="128111" y="40724"/>
                </a:lnTo>
                <a:lnTo>
                  <a:pt x="113823" y="19531"/>
                </a:lnTo>
                <a:lnTo>
                  <a:pt x="92630" y="5240"/>
                </a:lnTo>
                <a:lnTo>
                  <a:pt x="66675" y="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" name="object 45"/>
          <p:cNvSpPr/>
          <p:nvPr/>
        </p:nvSpPr>
        <p:spPr>
          <a:xfrm>
            <a:off x="4014787" y="6391075"/>
            <a:ext cx="133350" cy="133350"/>
          </a:xfrm>
          <a:custGeom>
            <a:avLst/>
            <a:gdLst/>
            <a:ahLst/>
            <a:cxnLst/>
            <a:rect l="l" t="t" r="r" b="b"/>
            <a:pathLst>
              <a:path w="133350" h="133350">
                <a:moveTo>
                  <a:pt x="0" y="66674"/>
                </a:moveTo>
                <a:lnTo>
                  <a:pt x="5238" y="40724"/>
                </a:lnTo>
                <a:lnTo>
                  <a:pt x="19526" y="19531"/>
                </a:lnTo>
                <a:lnTo>
                  <a:pt x="40719" y="5240"/>
                </a:lnTo>
                <a:lnTo>
                  <a:pt x="66675" y="0"/>
                </a:lnTo>
                <a:lnTo>
                  <a:pt x="92630" y="5240"/>
                </a:lnTo>
                <a:lnTo>
                  <a:pt x="113823" y="19531"/>
                </a:lnTo>
                <a:lnTo>
                  <a:pt x="128111" y="40724"/>
                </a:lnTo>
                <a:lnTo>
                  <a:pt x="133350" y="66674"/>
                </a:lnTo>
                <a:lnTo>
                  <a:pt x="128111" y="92625"/>
                </a:lnTo>
                <a:lnTo>
                  <a:pt x="113823" y="113818"/>
                </a:lnTo>
                <a:lnTo>
                  <a:pt x="92630" y="128109"/>
                </a:lnTo>
                <a:lnTo>
                  <a:pt x="66675" y="133349"/>
                </a:lnTo>
                <a:lnTo>
                  <a:pt x="40719" y="128109"/>
                </a:lnTo>
                <a:lnTo>
                  <a:pt x="19526" y="113818"/>
                </a:lnTo>
                <a:lnTo>
                  <a:pt x="5238" y="92625"/>
                </a:lnTo>
                <a:lnTo>
                  <a:pt x="0" y="66674"/>
                </a:lnTo>
                <a:close/>
              </a:path>
            </a:pathLst>
          </a:custGeom>
          <a:ln w="380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" name="object 4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23163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dirty="0">
                <a:solidFill>
                  <a:srgbClr val="54575A"/>
                </a:solidFill>
              </a:rPr>
              <a:t>Duni </a:t>
            </a:r>
            <a:r>
              <a:rPr lang="pl-PL" sz="3600" dirty="0" smtClean="0">
                <a:solidFill>
                  <a:srgbClr val="54575A"/>
                </a:solidFill>
              </a:rPr>
              <a:t>na świecie</a:t>
            </a:r>
            <a:endParaRPr sz="3600" dirty="0"/>
          </a:p>
        </p:txBody>
      </p:sp>
      <p:pic>
        <p:nvPicPr>
          <p:cNvPr id="52" name="Logotype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803" y="6130802"/>
            <a:ext cx="1116000" cy="65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61201" y="6138001"/>
            <a:ext cx="788399" cy="5147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5392750" y="0"/>
            <a:ext cx="3751579" cy="6858000"/>
          </a:xfrm>
          <a:custGeom>
            <a:avLst/>
            <a:gdLst/>
            <a:ahLst/>
            <a:cxnLst/>
            <a:rect l="l" t="t" r="r" b="b"/>
            <a:pathLst>
              <a:path w="3751579" h="6858000">
                <a:moveTo>
                  <a:pt x="0" y="6858000"/>
                </a:moveTo>
                <a:lnTo>
                  <a:pt x="3751249" y="6858000"/>
                </a:lnTo>
                <a:lnTo>
                  <a:pt x="3751249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11265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8161201" y="6138001"/>
            <a:ext cx="788399" cy="5147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23163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dirty="0">
                <a:solidFill>
                  <a:srgbClr val="54575A"/>
                </a:solidFill>
              </a:rPr>
              <a:t>Duni</a:t>
            </a:r>
            <a:r>
              <a:rPr sz="3600" spc="-85" dirty="0">
                <a:solidFill>
                  <a:srgbClr val="54575A"/>
                </a:solidFill>
              </a:rPr>
              <a:t> </a:t>
            </a:r>
            <a:r>
              <a:rPr sz="3600" spc="-10" dirty="0">
                <a:solidFill>
                  <a:srgbClr val="54575A"/>
                </a:solidFill>
              </a:rPr>
              <a:t>ecoecho™</a:t>
            </a:r>
            <a:endParaRPr sz="3600" dirty="0"/>
          </a:p>
        </p:txBody>
      </p:sp>
      <p:sp>
        <p:nvSpPr>
          <p:cNvPr id="6" name="object 6"/>
          <p:cNvSpPr txBox="1"/>
          <p:nvPr/>
        </p:nvSpPr>
        <p:spPr>
          <a:xfrm>
            <a:off x="439737" y="1477962"/>
            <a:ext cx="4818063" cy="49346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225" marR="193040">
              <a:lnSpc>
                <a:spcPct val="100000"/>
              </a:lnSpc>
              <a:tabLst>
                <a:tab pos="2237740" algn="l"/>
              </a:tabLst>
            </a:pPr>
            <a:r>
              <a:rPr lang="pl-PL" sz="1600" b="1" spc="-5" dirty="0" smtClean="0">
                <a:solidFill>
                  <a:srgbClr val="54575A"/>
                </a:solidFill>
                <a:latin typeface="Calibri"/>
                <a:cs typeface="Calibri"/>
              </a:rPr>
              <a:t>PODCHODZENIE DO DZISIEJSZYCH WYZWAŃ ZA POMOCĄ NAJNOWOCZESNIEJSZYCH ROZWIĄZAŃ</a:t>
            </a:r>
            <a:endParaRPr sz="16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8"/>
              </a:spcBef>
            </a:pPr>
            <a:endParaRPr sz="1600" dirty="0">
              <a:latin typeface="Times New Roman"/>
              <a:cs typeface="Times New Roman"/>
            </a:endParaRPr>
          </a:p>
          <a:p>
            <a:pPr marL="12700" marR="38100"/>
            <a:r>
              <a:rPr lang="pl-PL" sz="1600" spc="-5" dirty="0">
                <a:solidFill>
                  <a:srgbClr val="54575A"/>
                </a:solidFill>
                <a:latin typeface="Calibri"/>
                <a:cs typeface="Calibri"/>
              </a:rPr>
              <a:t>Z </a:t>
            </a:r>
            <a:r>
              <a:rPr lang="pl-PL" altLang="sv-SE" sz="1600" spc="-5" dirty="0">
                <a:solidFill>
                  <a:srgbClr val="54575A"/>
                </a:solidFill>
                <a:latin typeface="Calibri"/>
                <a:cs typeface="Calibri"/>
              </a:rPr>
              <a:t> przyjemnością przedstawiamy Państwu materiały przyszłości – wszystkie one są przykładami produktów </a:t>
            </a:r>
            <a:r>
              <a:rPr lang="en-US" altLang="sv-SE" sz="1600" spc="-5" dirty="0">
                <a:solidFill>
                  <a:srgbClr val="54575A"/>
                </a:solidFill>
                <a:latin typeface="Calibri"/>
                <a:cs typeface="Calibri"/>
              </a:rPr>
              <a:t> Duni ecoecho™!</a:t>
            </a:r>
          </a:p>
          <a:p>
            <a:pPr marL="195580" indent="-182880">
              <a:lnSpc>
                <a:spcPct val="100000"/>
              </a:lnSpc>
              <a:spcBef>
                <a:spcPts val="395"/>
              </a:spcBef>
              <a:buFont typeface="Arial"/>
              <a:buChar char="•"/>
              <a:tabLst>
                <a:tab pos="195580" algn="l"/>
              </a:tabLst>
            </a:pPr>
            <a:r>
              <a:rPr lang="pl-PL" sz="1600" spc="-10" dirty="0" smtClean="0">
                <a:solidFill>
                  <a:srgbClr val="54575A"/>
                </a:solidFill>
                <a:latin typeface="Calibri"/>
                <a:cs typeface="Calibri"/>
              </a:rPr>
              <a:t>Talerze papierowe wykonane z włókien trzciny cukrowej</a:t>
            </a:r>
            <a:endParaRPr sz="1600" dirty="0" smtClean="0">
              <a:latin typeface="Calibri"/>
              <a:cs typeface="Calibri"/>
            </a:endParaRPr>
          </a:p>
          <a:p>
            <a:pPr marL="195580" indent="-182880">
              <a:lnSpc>
                <a:spcPct val="100000"/>
              </a:lnSpc>
              <a:spcBef>
                <a:spcPts val="395"/>
              </a:spcBef>
              <a:buFont typeface="Arial"/>
              <a:buChar char="•"/>
              <a:tabLst>
                <a:tab pos="195580" algn="l"/>
              </a:tabLst>
            </a:pPr>
            <a:r>
              <a:rPr lang="pl-PL" sz="1600" spc="-5" dirty="0" smtClean="0">
                <a:solidFill>
                  <a:srgbClr val="54575A"/>
                </a:solidFill>
                <a:latin typeface="Calibri"/>
                <a:cs typeface="Calibri"/>
              </a:rPr>
              <a:t>„Plastikowe” kubki wykonane ze skrobi kukurydzianej</a:t>
            </a:r>
            <a:endParaRPr sz="1600" dirty="0" smtClean="0">
              <a:latin typeface="Calibri"/>
              <a:cs typeface="Calibri"/>
            </a:endParaRPr>
          </a:p>
          <a:p>
            <a:pPr marL="195580" indent="-182880">
              <a:spcBef>
                <a:spcPts val="405"/>
              </a:spcBef>
              <a:buFont typeface="Arial"/>
              <a:buChar char="•"/>
              <a:tabLst>
                <a:tab pos="195580" algn="l"/>
              </a:tabLst>
            </a:pPr>
            <a:r>
              <a:rPr lang="pl-PL" sz="1600" spc="-5" dirty="0">
                <a:solidFill>
                  <a:srgbClr val="54575A"/>
                </a:solidFill>
                <a:latin typeface="Calibri"/>
                <a:cs typeface="Calibri"/>
              </a:rPr>
              <a:t>Półmiski </a:t>
            </a:r>
            <a:r>
              <a:rPr lang="pl-PL" altLang="sv-SE" sz="1600" spc="-5" dirty="0">
                <a:solidFill>
                  <a:srgbClr val="54575A"/>
                </a:solidFill>
                <a:latin typeface="Calibri"/>
                <a:cs typeface="Calibri"/>
              </a:rPr>
              <a:t>do kanapek wykonane z przetworzonych butelek plastikowych</a:t>
            </a:r>
            <a:endParaRPr lang="en-US" altLang="sv-SE" sz="1600" spc="-5" dirty="0">
              <a:solidFill>
                <a:srgbClr val="54575A"/>
              </a:solidFill>
              <a:latin typeface="Calibri"/>
              <a:cs typeface="Calibri"/>
            </a:endParaRPr>
          </a:p>
          <a:p>
            <a:pPr marL="195580" indent="-182880">
              <a:lnSpc>
                <a:spcPct val="100000"/>
              </a:lnSpc>
              <a:spcBef>
                <a:spcPts val="395"/>
              </a:spcBef>
              <a:buFont typeface="Arial"/>
              <a:buChar char="•"/>
              <a:tabLst>
                <a:tab pos="195580" algn="l"/>
              </a:tabLst>
            </a:pPr>
            <a:r>
              <a:rPr lang="pl-PL" sz="1600" dirty="0" smtClean="0">
                <a:solidFill>
                  <a:srgbClr val="54575A"/>
                </a:solidFill>
                <a:latin typeface="Calibri"/>
                <a:cs typeface="Calibri"/>
              </a:rPr>
              <a:t>Seria </a:t>
            </a:r>
            <a:r>
              <a:rPr sz="1600" dirty="0" smtClean="0">
                <a:solidFill>
                  <a:srgbClr val="54575A"/>
                </a:solidFill>
                <a:latin typeface="Calibri"/>
                <a:cs typeface="Calibri"/>
              </a:rPr>
              <a:t>Amuse-bouche </a:t>
            </a:r>
            <a:r>
              <a:rPr lang="pl-PL" altLang="sv-SE" sz="1600" dirty="0">
                <a:solidFill>
                  <a:srgbClr val="54575A"/>
                </a:solidFill>
                <a:latin typeface="Calibri"/>
                <a:cs typeface="Calibri"/>
              </a:rPr>
              <a:t>wykonane z </a:t>
            </a:r>
            <a:r>
              <a:rPr lang="en-US" altLang="sv-SE" sz="1600" dirty="0" smtClean="0">
                <a:solidFill>
                  <a:srgbClr val="54575A"/>
                </a:solidFill>
                <a:latin typeface="Calibri"/>
                <a:cs typeface="Calibri"/>
              </a:rPr>
              <a:t>bagass</a:t>
            </a:r>
            <a:r>
              <a:rPr lang="pl-PL" altLang="sv-SE" sz="1600" dirty="0" smtClean="0">
                <a:solidFill>
                  <a:srgbClr val="54575A"/>
                </a:solidFill>
                <a:latin typeface="Calibri"/>
                <a:cs typeface="Calibri"/>
              </a:rPr>
              <a:t>y</a:t>
            </a:r>
          </a:p>
          <a:p>
            <a:pPr marL="195580" indent="-182880">
              <a:lnSpc>
                <a:spcPct val="100000"/>
              </a:lnSpc>
              <a:spcBef>
                <a:spcPts val="395"/>
              </a:spcBef>
              <a:buFont typeface="Arial"/>
              <a:buChar char="•"/>
              <a:tabLst>
                <a:tab pos="195580" algn="l"/>
              </a:tabLst>
            </a:pPr>
            <a:endParaRPr sz="1700" dirty="0">
              <a:solidFill>
                <a:srgbClr val="54575A"/>
              </a:solidFill>
              <a:latin typeface="Calibri"/>
              <a:cs typeface="Calibri"/>
            </a:endParaRPr>
          </a:p>
          <a:p>
            <a:r>
              <a:rPr lang="pl-PL" sz="1400" i="1" spc="-5" dirty="0" smtClean="0">
                <a:solidFill>
                  <a:srgbClr val="54575A"/>
                </a:solidFill>
                <a:latin typeface="Calibri"/>
                <a:cs typeface="Calibri"/>
              </a:rPr>
              <a:t>Celem jest </a:t>
            </a:r>
            <a:r>
              <a:rPr lang="pl-PL" altLang="sv-SE" sz="1400" i="1" spc="-5" dirty="0">
                <a:solidFill>
                  <a:srgbClr val="54575A"/>
                </a:solidFill>
                <a:latin typeface="Calibri"/>
                <a:cs typeface="Calibri"/>
              </a:rPr>
              <a:t>promować innowacyjne nowe materiały, które wykazują się przynajmniej jedną ulepszoną cechą środowiskową w porównaniu ze standardową alternatywą, taką jak bycie odnawialnym, kompostowalnym lub oszczędnie wykorzystującym zasoby naturalne.</a:t>
            </a:r>
            <a:endParaRPr lang="en-US" altLang="sv-SE" sz="1400" i="1" spc="-5" dirty="0">
              <a:solidFill>
                <a:srgbClr val="54575A"/>
              </a:solidFill>
              <a:latin typeface="Calibri"/>
              <a:cs typeface="Calibri"/>
            </a:endParaRPr>
          </a:p>
          <a:p>
            <a:endParaRPr lang="en-US" altLang="sv-SE" sz="2400" dirty="0">
              <a:solidFill>
                <a:schemeClr val="tx2"/>
              </a:solidFill>
            </a:endParaRPr>
          </a:p>
          <a:p>
            <a:pPr marL="12700" marR="5080">
              <a:lnSpc>
                <a:spcPct val="100000"/>
              </a:lnSpc>
            </a:pPr>
            <a:r>
              <a:rPr sz="1700" i="1" spc="-5" dirty="0" smtClean="0">
                <a:solidFill>
                  <a:srgbClr val="54575A"/>
                </a:solidFill>
                <a:latin typeface="Calibri"/>
                <a:cs typeface="Calibri"/>
              </a:rPr>
              <a:t> </a:t>
            </a:r>
            <a:endParaRPr sz="1700" dirty="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8161210" y="6138001"/>
            <a:ext cx="785114" cy="5147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45553"/>
            <a:ext cx="19621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750" y="-1"/>
            <a:ext cx="3800155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Logotype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803" y="6130802"/>
            <a:ext cx="1116000" cy="65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200" y="1746792"/>
            <a:ext cx="5101590" cy="3297648"/>
          </a:xfrm>
        </p:spPr>
        <p:txBody>
          <a:bodyPr>
            <a:normAutofit fontScale="92500"/>
          </a:bodyPr>
          <a:lstStyle/>
          <a:p>
            <a:pPr marL="12700" indent="0" algn="l" rtl="0">
              <a:lnSpc>
                <a:spcPts val="1939"/>
              </a:lnSpc>
              <a:buNone/>
            </a:pPr>
            <a:r>
              <a:rPr lang="en-US" sz="1900" i="1" kern="1200" spc="-20" dirty="0">
                <a:solidFill>
                  <a:srgbClr val="54575A"/>
                </a:solidFill>
              </a:rPr>
              <a:t>“</a:t>
            </a:r>
            <a:r>
              <a:rPr lang="pl-PL" sz="1900" i="1" kern="1200" spc="-20" dirty="0">
                <a:solidFill>
                  <a:srgbClr val="54575A"/>
                </a:solidFill>
              </a:rPr>
              <a:t>Wśród naszych klientów wzrasta świadomość związana     z równowaga ekologiczną. Przy sprzedaży musimy podawać dobre argumenty i odpowiadać na pytania.</a:t>
            </a:r>
            <a:endParaRPr lang="en-US" sz="1900" i="1" kern="1200" spc="-20" dirty="0">
              <a:solidFill>
                <a:srgbClr val="54575A"/>
              </a:solidFill>
            </a:endParaRPr>
          </a:p>
          <a:p>
            <a:pPr marL="12700" indent="0" algn="l" rtl="0">
              <a:lnSpc>
                <a:spcPts val="1939"/>
              </a:lnSpc>
              <a:buNone/>
            </a:pPr>
            <a:r>
              <a:rPr lang="pl-PL" sz="1900" i="1" kern="1200" spc="-20" dirty="0">
                <a:solidFill>
                  <a:srgbClr val="54575A"/>
                </a:solidFill>
              </a:rPr>
              <a:t>Wiem, ze dostarczamy godnych zaufania produktów i będziemy robić co w naszej mocy, by dojść do sedna problemu</a:t>
            </a:r>
            <a:r>
              <a:rPr lang="en-US" sz="1900" i="1" kern="1200" spc="-20" dirty="0">
                <a:solidFill>
                  <a:srgbClr val="54575A"/>
                </a:solidFill>
              </a:rPr>
              <a:t>.”</a:t>
            </a:r>
          </a:p>
          <a:p>
            <a:pPr marL="12700" marR="882015" indent="0" algn="l" rtl="0">
              <a:lnSpc>
                <a:spcPts val="1510"/>
              </a:lnSpc>
              <a:spcBef>
                <a:spcPts val="420"/>
              </a:spcBef>
              <a:buNone/>
            </a:pPr>
            <a:r>
              <a:rPr lang="en-US" sz="1500" kern="1200" dirty="0">
                <a:solidFill>
                  <a:srgbClr val="54575A"/>
                </a:solidFill>
              </a:rPr>
              <a:t>Sales manager Janne Korsström </a:t>
            </a:r>
            <a:r>
              <a:rPr lang="pl-PL" sz="1500" kern="1200" dirty="0">
                <a:solidFill>
                  <a:srgbClr val="54575A"/>
                </a:solidFill>
              </a:rPr>
              <a:t>po uczestnictwie w audycie Kodeksu Postępowania w Duni.</a:t>
            </a:r>
            <a:endParaRPr lang="en-US" sz="1500" kern="1200" dirty="0">
              <a:solidFill>
                <a:srgbClr val="54575A"/>
              </a:solidFill>
            </a:endParaRPr>
          </a:p>
          <a:p>
            <a:pPr marL="0" indent="0">
              <a:buNone/>
            </a:pPr>
            <a:endParaRPr lang="en-US" dirty="0" smtClean="0"/>
          </a:p>
          <a:p>
            <a:pPr marL="195580" indent="-182880" algn="l" rtl="0">
              <a:buFont typeface="Arial"/>
              <a:buChar char="•"/>
              <a:tabLst>
                <a:tab pos="195580" algn="l"/>
              </a:tabLst>
            </a:pPr>
            <a:r>
              <a:rPr lang="pl-PL" sz="1900" kern="1200" spc="-5" dirty="0">
                <a:solidFill>
                  <a:srgbClr val="54575A"/>
                </a:solidFill>
              </a:rPr>
              <a:t>Od</a:t>
            </a:r>
            <a:r>
              <a:rPr lang="en-US" sz="1900" kern="1200" spc="-5" dirty="0">
                <a:solidFill>
                  <a:srgbClr val="54575A"/>
                </a:solidFill>
              </a:rPr>
              <a:t> 2005 </a:t>
            </a:r>
          </a:p>
          <a:p>
            <a:pPr marL="195580" indent="-182880" algn="l" rtl="0">
              <a:buFont typeface="Arial"/>
              <a:buChar char="•"/>
              <a:tabLst>
                <a:tab pos="195580" algn="l"/>
              </a:tabLst>
            </a:pPr>
            <a:r>
              <a:rPr lang="pl-PL" sz="1900" kern="1200" spc="-5" dirty="0">
                <a:solidFill>
                  <a:srgbClr val="54575A"/>
                </a:solidFill>
              </a:rPr>
              <a:t>Oparty na konwencjach ILO </a:t>
            </a:r>
            <a:r>
              <a:rPr lang="en-US" sz="1900" kern="1200" spc="-5" dirty="0">
                <a:solidFill>
                  <a:srgbClr val="54575A"/>
                </a:solidFill>
              </a:rPr>
              <a:t>(International Labor</a:t>
            </a:r>
            <a:r>
              <a:rPr lang="pl-PL" sz="1900" kern="1200" spc="-5" dirty="0">
                <a:solidFill>
                  <a:srgbClr val="54575A"/>
                </a:solidFill>
              </a:rPr>
              <a:t> </a:t>
            </a:r>
            <a:r>
              <a:rPr lang="en-US" sz="1900" kern="1200" spc="-5" dirty="0">
                <a:solidFill>
                  <a:srgbClr val="54575A"/>
                </a:solidFill>
              </a:rPr>
              <a:t>Organization)</a:t>
            </a:r>
          </a:p>
          <a:p>
            <a:pPr marL="195580" indent="-182880" algn="l" rtl="0">
              <a:buFont typeface="Arial"/>
              <a:buChar char="•"/>
              <a:tabLst>
                <a:tab pos="195580" algn="l"/>
              </a:tabLst>
            </a:pPr>
            <a:r>
              <a:rPr lang="pl-PL" sz="1900" kern="1200" spc="-5" dirty="0">
                <a:solidFill>
                  <a:srgbClr val="54575A"/>
                </a:solidFill>
              </a:rPr>
              <a:t>Poprzez kontrakt ze związkami pracowników</a:t>
            </a:r>
            <a:endParaRPr lang="en-US" sz="1900" kern="1200" spc="-5" dirty="0">
              <a:solidFill>
                <a:srgbClr val="54575A"/>
              </a:solidFill>
            </a:endParaRPr>
          </a:p>
          <a:p>
            <a:pPr marL="0" indent="0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76358" y="533400"/>
            <a:ext cx="8220075" cy="553998"/>
          </a:xfrm>
        </p:spPr>
        <p:txBody>
          <a:bodyPr/>
          <a:lstStyle/>
          <a:p>
            <a:pPr marL="12700" algn="l"/>
            <a:r>
              <a:rPr lang="pl-PL" sz="3600" spc="-5" dirty="0">
                <a:solidFill>
                  <a:srgbClr val="54575A"/>
                </a:solidFill>
              </a:rPr>
              <a:t>Kodeks </a:t>
            </a:r>
            <a:r>
              <a:rPr lang="pl-PL" sz="3600" spc="-5" dirty="0" smtClean="0">
                <a:solidFill>
                  <a:srgbClr val="54575A"/>
                </a:solidFill>
              </a:rPr>
              <a:t>postępowania </a:t>
            </a:r>
            <a:endParaRPr lang="en-US" sz="3600" spc="-5" dirty="0">
              <a:solidFill>
                <a:srgbClr val="54575A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76358" y="1300133"/>
            <a:ext cx="59581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590">
              <a:spcBef>
                <a:spcPct val="50000"/>
              </a:spcBef>
            </a:pPr>
            <a:r>
              <a:rPr lang="pl-PL" altLang="sv-SE" sz="1600" b="1" spc="-5" dirty="0" smtClean="0">
                <a:solidFill>
                  <a:srgbClr val="54575A"/>
                </a:solidFill>
                <a:latin typeface="Calibri"/>
                <a:cs typeface="Calibri"/>
              </a:rPr>
              <a:t>AUDYTY </a:t>
            </a:r>
            <a:r>
              <a:rPr lang="pl-PL" altLang="sv-SE" sz="1600" b="1" spc="-5" dirty="0">
                <a:solidFill>
                  <a:srgbClr val="54575A"/>
                </a:solidFill>
                <a:latin typeface="Calibri"/>
                <a:cs typeface="Calibri"/>
              </a:rPr>
              <a:t>STAJA SIĘ CZĘSCIĄ </a:t>
            </a:r>
            <a:r>
              <a:rPr lang="en-US" altLang="sv-SE" sz="1600" b="1" spc="-5" dirty="0" smtClean="0">
                <a:solidFill>
                  <a:srgbClr val="54575A"/>
                </a:solidFill>
                <a:latin typeface="Calibri"/>
                <a:cs typeface="Calibri"/>
              </a:rPr>
              <a:t>DUNI</a:t>
            </a:r>
            <a:endParaRPr lang="en-US" altLang="sv-SE" sz="1600" b="1" spc="-5" dirty="0">
              <a:solidFill>
                <a:srgbClr val="54575A"/>
              </a:solidFill>
              <a:latin typeface="Calibri"/>
              <a:cs typeface="Calibri"/>
            </a:endParaRPr>
          </a:p>
        </p:txBody>
      </p:sp>
      <p:sp>
        <p:nvSpPr>
          <p:cNvPr id="8" name="Content Placeholder 1"/>
          <p:cNvSpPr txBox="1">
            <a:spLocks/>
          </p:cNvSpPr>
          <p:nvPr/>
        </p:nvSpPr>
        <p:spPr>
          <a:xfrm>
            <a:off x="5483130" y="2185058"/>
            <a:ext cx="3565868" cy="284750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182563" indent="-182563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58775" indent="-176213" algn="l" defTabSz="914400" rtl="0" eaLnBrk="1" latinLnBrk="0" hangingPunct="1">
              <a:spcBef>
                <a:spcPct val="20000"/>
              </a:spcBef>
              <a:buFont typeface="Calibri" pitchFamily="34" charset="0"/>
              <a:buChar char="−"/>
              <a:defRPr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39750" indent="-180975" algn="l" defTabSz="914400" rtl="0" eaLnBrk="1" latinLnBrk="0" hangingPunct="1">
              <a:spcBef>
                <a:spcPct val="20000"/>
              </a:spcBef>
              <a:buFont typeface="Calibri" pitchFamily="34" charset="0"/>
              <a:buChar char="−"/>
              <a:defRPr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15963" indent="-176213" algn="l" defTabSz="914400" rtl="0" eaLnBrk="1" latinLnBrk="0" hangingPunct="1">
              <a:spcBef>
                <a:spcPct val="20000"/>
              </a:spcBef>
              <a:buFont typeface="Calibri" pitchFamily="34" charset="0"/>
              <a:buChar char="−"/>
              <a:defRPr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400" rtl="0" eaLnBrk="1" latinLnBrk="0" hangingPunct="1">
              <a:spcBef>
                <a:spcPct val="20000"/>
              </a:spcBef>
              <a:buFont typeface="Calibri" pitchFamily="34" charset="0"/>
              <a:buChar char="−"/>
              <a:tabLst/>
              <a:defRPr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5580" indent="-182880">
              <a:buFont typeface="Arial"/>
              <a:buChar char="•"/>
              <a:tabLst>
                <a:tab pos="195580" algn="l"/>
              </a:tabLst>
            </a:pPr>
            <a:r>
              <a:rPr lang="pl-PL" sz="1800" spc="-15" dirty="0">
                <a:solidFill>
                  <a:srgbClr val="54575A"/>
                </a:solidFill>
                <a:latin typeface="Calibri"/>
                <a:cs typeface="Calibri"/>
              </a:rPr>
              <a:t>Warunki pracy </a:t>
            </a:r>
            <a:r>
              <a:rPr lang="en-US" sz="1800" spc="-15" dirty="0">
                <a:solidFill>
                  <a:srgbClr val="54575A"/>
                </a:solidFill>
                <a:latin typeface="Calibri"/>
                <a:cs typeface="Calibri"/>
              </a:rPr>
              <a:t>&amp; </a:t>
            </a:r>
            <a:r>
              <a:rPr lang="pl-PL" sz="1800" spc="-15" dirty="0">
                <a:solidFill>
                  <a:srgbClr val="54575A"/>
                </a:solidFill>
                <a:latin typeface="Calibri"/>
                <a:cs typeface="Calibri"/>
              </a:rPr>
              <a:t>bezpieczeństwo</a:t>
            </a:r>
            <a:endParaRPr lang="en-US" sz="1800" spc="-15" dirty="0">
              <a:solidFill>
                <a:srgbClr val="54575A"/>
              </a:solidFill>
              <a:latin typeface="Calibri"/>
              <a:cs typeface="Calibri"/>
            </a:endParaRPr>
          </a:p>
          <a:p>
            <a:pPr marL="195580" indent="-182880">
              <a:buFont typeface="Arial"/>
              <a:buChar char="•"/>
              <a:tabLst>
                <a:tab pos="195580" algn="l"/>
              </a:tabLst>
            </a:pPr>
            <a:r>
              <a:rPr lang="pl-PL" sz="1800" spc="-15" dirty="0">
                <a:solidFill>
                  <a:srgbClr val="54575A"/>
                </a:solidFill>
                <a:latin typeface="Calibri"/>
                <a:cs typeface="Calibri"/>
              </a:rPr>
              <a:t>Prawa pracownika </a:t>
            </a:r>
            <a:endParaRPr lang="en-US" sz="1800" spc="-15" dirty="0">
              <a:solidFill>
                <a:srgbClr val="54575A"/>
              </a:solidFill>
              <a:latin typeface="Calibri"/>
              <a:cs typeface="Calibri"/>
            </a:endParaRPr>
          </a:p>
          <a:p>
            <a:pPr marL="195580" indent="-182880">
              <a:buFont typeface="Arial"/>
              <a:buChar char="•"/>
              <a:tabLst>
                <a:tab pos="195580" algn="l"/>
              </a:tabLst>
            </a:pPr>
            <a:r>
              <a:rPr lang="pl-PL" sz="1800" spc="-15" dirty="0">
                <a:solidFill>
                  <a:srgbClr val="54575A"/>
                </a:solidFill>
                <a:latin typeface="Calibri"/>
                <a:cs typeface="Calibri"/>
              </a:rPr>
              <a:t>Jakość</a:t>
            </a:r>
            <a:r>
              <a:rPr lang="en-US" sz="1800" spc="-15" dirty="0">
                <a:solidFill>
                  <a:srgbClr val="54575A"/>
                </a:solidFill>
                <a:latin typeface="Calibri"/>
                <a:cs typeface="Calibri"/>
              </a:rPr>
              <a:t> &amp; </a:t>
            </a:r>
            <a:r>
              <a:rPr lang="pl-PL" sz="1800" spc="-15" dirty="0">
                <a:solidFill>
                  <a:srgbClr val="54575A"/>
                </a:solidFill>
                <a:latin typeface="Calibri"/>
                <a:cs typeface="Calibri"/>
              </a:rPr>
              <a:t>Higiena</a:t>
            </a:r>
            <a:endParaRPr lang="en-US" sz="1800" spc="-15" dirty="0">
              <a:solidFill>
                <a:srgbClr val="54575A"/>
              </a:solidFill>
              <a:latin typeface="Calibri"/>
              <a:cs typeface="Calibri"/>
            </a:endParaRPr>
          </a:p>
          <a:p>
            <a:pPr marL="195580" indent="-182880">
              <a:buFont typeface="Arial"/>
              <a:buChar char="•"/>
              <a:tabLst>
                <a:tab pos="195580" algn="l"/>
              </a:tabLst>
            </a:pPr>
            <a:r>
              <a:rPr lang="pl-PL" sz="1800" spc="-15" dirty="0">
                <a:solidFill>
                  <a:srgbClr val="54575A"/>
                </a:solidFill>
                <a:latin typeface="Calibri"/>
                <a:cs typeface="Calibri"/>
              </a:rPr>
              <a:t>Środowisko</a:t>
            </a:r>
            <a:endParaRPr lang="en-US" sz="1800" spc="-15" dirty="0">
              <a:solidFill>
                <a:srgbClr val="54575A"/>
              </a:solidFill>
              <a:latin typeface="Calibri"/>
              <a:cs typeface="Calibri"/>
            </a:endParaRPr>
          </a:p>
          <a:p>
            <a:pPr marL="195580" indent="-182880">
              <a:buFont typeface="Arial"/>
              <a:buChar char="•"/>
              <a:tabLst>
                <a:tab pos="195580" algn="l"/>
              </a:tabLst>
            </a:pPr>
            <a:r>
              <a:rPr lang="pl-PL" sz="1800" spc="-15" dirty="0">
                <a:solidFill>
                  <a:srgbClr val="54575A"/>
                </a:solidFill>
                <a:latin typeface="Calibri"/>
                <a:cs typeface="Calibri"/>
              </a:rPr>
              <a:t>Płace i godziny pracy</a:t>
            </a:r>
            <a:endParaRPr lang="en-US" sz="1800" spc="-15" dirty="0">
              <a:solidFill>
                <a:srgbClr val="54575A"/>
              </a:solidFill>
              <a:latin typeface="Calibri"/>
              <a:cs typeface="Calibri"/>
            </a:endParaRPr>
          </a:p>
          <a:p>
            <a:pPr marL="195580" indent="-182880">
              <a:buFont typeface="Arial"/>
              <a:buChar char="•"/>
              <a:tabLst>
                <a:tab pos="195580" algn="l"/>
              </a:tabLst>
            </a:pPr>
            <a:r>
              <a:rPr lang="pl-PL" sz="1800" spc="-15" dirty="0">
                <a:solidFill>
                  <a:srgbClr val="54575A"/>
                </a:solidFill>
                <a:latin typeface="Calibri"/>
                <a:cs typeface="Calibri"/>
              </a:rPr>
              <a:t>Warunki mieszkaniowe (jeśli się stosują)</a:t>
            </a:r>
            <a:endParaRPr lang="en-US" sz="1800" spc="-15" dirty="0">
              <a:solidFill>
                <a:srgbClr val="54575A"/>
              </a:solidFill>
              <a:latin typeface="Calibri"/>
              <a:cs typeface="Calibri"/>
            </a:endParaRPr>
          </a:p>
          <a:p>
            <a:pPr marL="0" indent="0">
              <a:buFont typeface="Arial" pitchFamily="34" charset="0"/>
              <a:buNone/>
            </a:pPr>
            <a:endParaRPr lang="en-US" sz="1800" dirty="0" smtClean="0"/>
          </a:p>
          <a:p>
            <a:pPr lvl="1"/>
            <a:endParaRPr lang="en-US" sz="1800" dirty="0"/>
          </a:p>
        </p:txBody>
      </p:sp>
      <p:sp>
        <p:nvSpPr>
          <p:cNvPr id="10" name="Rectangle 9"/>
          <p:cNvSpPr/>
          <p:nvPr/>
        </p:nvSpPr>
        <p:spPr>
          <a:xfrm>
            <a:off x="5376290" y="1454404"/>
            <a:ext cx="45943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645795">
              <a:spcBef>
                <a:spcPct val="50000"/>
              </a:spcBef>
            </a:pPr>
            <a:r>
              <a:rPr lang="pl-PL" altLang="sv-SE" sz="1600" b="1" spc="-5" dirty="0">
                <a:solidFill>
                  <a:srgbClr val="54575A"/>
                </a:solidFill>
                <a:latin typeface="Calibri"/>
                <a:cs typeface="Calibri"/>
              </a:rPr>
              <a:t>OBSZARY OBJĘTE KODEKSEM POSTĘPOWANIA DUNI</a:t>
            </a:r>
            <a:endParaRPr lang="en-US" altLang="sv-SE" sz="1600" b="1" spc="-5" dirty="0">
              <a:solidFill>
                <a:srgbClr val="54575A"/>
              </a:solidFill>
              <a:latin typeface="Calibri"/>
              <a:cs typeface="Calibri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" y="5191125"/>
            <a:ext cx="457200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" b="47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" r="237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Logotype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803" y="6130802"/>
            <a:ext cx="1116000" cy="6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998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61201" y="6138001"/>
            <a:ext cx="788399" cy="5147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8" name="Symbol zastępczy obrazu 7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886200" y="5334000"/>
            <a:ext cx="4503601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pl-PL" sz="4000" spc="-5" dirty="0" smtClean="0"/>
              <a:t>Obszary działalności</a:t>
            </a:r>
            <a:endParaRPr sz="4000" dirty="0"/>
          </a:p>
        </p:txBody>
      </p:sp>
      <p:sp>
        <p:nvSpPr>
          <p:cNvPr id="5" name="object 5"/>
          <p:cNvSpPr/>
          <p:nvPr/>
        </p:nvSpPr>
        <p:spPr>
          <a:xfrm>
            <a:off x="8161201" y="6138001"/>
            <a:ext cx="788399" cy="5147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1" name="Logotype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803" y="6130802"/>
            <a:ext cx="1116000" cy="65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333740" y="6395211"/>
            <a:ext cx="61594" cy="285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" spc="-5" dirty="0">
                <a:latin typeface="Calibri"/>
                <a:cs typeface="Calibri"/>
              </a:rPr>
              <a:t>E</a:t>
            </a:r>
            <a:r>
              <a:rPr sz="100" spc="-10" dirty="0">
                <a:latin typeface="Calibri"/>
                <a:cs typeface="Calibri"/>
              </a:rPr>
              <a:t>n</a:t>
            </a:r>
            <a:r>
              <a:rPr sz="100" spc="-5" dirty="0">
                <a:latin typeface="Calibri"/>
                <a:cs typeface="Calibri"/>
              </a:rPr>
              <a:t>g</a:t>
            </a:r>
            <a:r>
              <a:rPr sz="100" dirty="0">
                <a:latin typeface="Calibri"/>
                <a:cs typeface="Calibri"/>
              </a:rPr>
              <a:t> </a:t>
            </a:r>
            <a:r>
              <a:rPr sz="100" spc="-10" dirty="0">
                <a:latin typeface="Calibri"/>
                <a:cs typeface="Calibri"/>
              </a:rPr>
              <a:t> U</a:t>
            </a:r>
            <a:r>
              <a:rPr sz="100" spc="-5" dirty="0">
                <a:latin typeface="Calibri"/>
                <a:cs typeface="Calibri"/>
              </a:rPr>
              <a:t>S</a:t>
            </a:r>
            <a:endParaRPr sz="100" dirty="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161201" y="6138001"/>
            <a:ext cx="788399" cy="5147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555261" y="2396815"/>
            <a:ext cx="2218055" cy="2565400"/>
          </a:xfrm>
          <a:custGeom>
            <a:avLst/>
            <a:gdLst/>
            <a:ahLst/>
            <a:cxnLst/>
            <a:rect l="l" t="t" r="r" b="b"/>
            <a:pathLst>
              <a:path w="2218055" h="2565400">
                <a:moveTo>
                  <a:pt x="560959" y="1633715"/>
                </a:moveTo>
                <a:lnTo>
                  <a:pt x="0" y="2160485"/>
                </a:lnTo>
                <a:lnTo>
                  <a:pt x="33559" y="2194930"/>
                </a:lnTo>
                <a:lnTo>
                  <a:pt x="68087" y="2227852"/>
                </a:lnTo>
                <a:lnTo>
                  <a:pt x="103541" y="2259250"/>
                </a:lnTo>
                <a:lnTo>
                  <a:pt x="139875" y="2289122"/>
                </a:lnTo>
                <a:lnTo>
                  <a:pt x="177047" y="2317468"/>
                </a:lnTo>
                <a:lnTo>
                  <a:pt x="215013" y="2344286"/>
                </a:lnTo>
                <a:lnTo>
                  <a:pt x="253728" y="2369574"/>
                </a:lnTo>
                <a:lnTo>
                  <a:pt x="293150" y="2393332"/>
                </a:lnTo>
                <a:lnTo>
                  <a:pt x="333233" y="2415557"/>
                </a:lnTo>
                <a:lnTo>
                  <a:pt x="373935" y="2436248"/>
                </a:lnTo>
                <a:lnTo>
                  <a:pt x="415212" y="2455405"/>
                </a:lnTo>
                <a:lnTo>
                  <a:pt x="457019" y="2473026"/>
                </a:lnTo>
                <a:lnTo>
                  <a:pt x="499313" y="2489108"/>
                </a:lnTo>
                <a:lnTo>
                  <a:pt x="542050" y="2503652"/>
                </a:lnTo>
                <a:lnTo>
                  <a:pt x="585186" y="2516655"/>
                </a:lnTo>
                <a:lnTo>
                  <a:pt x="628678" y="2528116"/>
                </a:lnTo>
                <a:lnTo>
                  <a:pt x="672481" y="2538034"/>
                </a:lnTo>
                <a:lnTo>
                  <a:pt x="716553" y="2546408"/>
                </a:lnTo>
                <a:lnTo>
                  <a:pt x="760848" y="2553235"/>
                </a:lnTo>
                <a:lnTo>
                  <a:pt x="805324" y="2558515"/>
                </a:lnTo>
                <a:lnTo>
                  <a:pt x="849935" y="2562247"/>
                </a:lnTo>
                <a:lnTo>
                  <a:pt x="894640" y="2564428"/>
                </a:lnTo>
                <a:lnTo>
                  <a:pt x="939393" y="2565058"/>
                </a:lnTo>
                <a:lnTo>
                  <a:pt x="984151" y="2564135"/>
                </a:lnTo>
                <a:lnTo>
                  <a:pt x="1028870" y="2561658"/>
                </a:lnTo>
                <a:lnTo>
                  <a:pt x="1073507" y="2557625"/>
                </a:lnTo>
                <a:lnTo>
                  <a:pt x="1118017" y="2552035"/>
                </a:lnTo>
                <a:lnTo>
                  <a:pt x="1162357" y="2544887"/>
                </a:lnTo>
                <a:lnTo>
                  <a:pt x="1206482" y="2536179"/>
                </a:lnTo>
                <a:lnTo>
                  <a:pt x="1250350" y="2525910"/>
                </a:lnTo>
                <a:lnTo>
                  <a:pt x="1293916" y="2514078"/>
                </a:lnTo>
                <a:lnTo>
                  <a:pt x="1337136" y="2500683"/>
                </a:lnTo>
                <a:lnTo>
                  <a:pt x="1379967" y="2485722"/>
                </a:lnTo>
                <a:lnTo>
                  <a:pt x="1422364" y="2469195"/>
                </a:lnTo>
                <a:lnTo>
                  <a:pt x="1464285" y="2451100"/>
                </a:lnTo>
                <a:lnTo>
                  <a:pt x="1505684" y="2431436"/>
                </a:lnTo>
                <a:lnTo>
                  <a:pt x="1546520" y="2410200"/>
                </a:lnTo>
                <a:lnTo>
                  <a:pt x="1586746" y="2387393"/>
                </a:lnTo>
                <a:lnTo>
                  <a:pt x="1626320" y="2363012"/>
                </a:lnTo>
                <a:lnTo>
                  <a:pt x="1665199" y="2337057"/>
                </a:lnTo>
                <a:lnTo>
                  <a:pt x="1703337" y="2309525"/>
                </a:lnTo>
                <a:lnTo>
                  <a:pt x="1740691" y="2280415"/>
                </a:lnTo>
                <a:lnTo>
                  <a:pt x="1777218" y="2249727"/>
                </a:lnTo>
                <a:lnTo>
                  <a:pt x="1812874" y="2217458"/>
                </a:lnTo>
                <a:lnTo>
                  <a:pt x="1847318" y="2183898"/>
                </a:lnTo>
                <a:lnTo>
                  <a:pt x="1880240" y="2149370"/>
                </a:lnTo>
                <a:lnTo>
                  <a:pt x="1911638" y="2113916"/>
                </a:lnTo>
                <a:lnTo>
                  <a:pt x="1941511" y="2077582"/>
                </a:lnTo>
                <a:lnTo>
                  <a:pt x="1969857" y="2040410"/>
                </a:lnTo>
                <a:lnTo>
                  <a:pt x="1996675" y="2002444"/>
                </a:lnTo>
                <a:lnTo>
                  <a:pt x="2021963" y="1963729"/>
                </a:lnTo>
                <a:lnTo>
                  <a:pt x="2045721" y="1924307"/>
                </a:lnTo>
                <a:lnTo>
                  <a:pt x="2067946" y="1884224"/>
                </a:lnTo>
                <a:lnTo>
                  <a:pt x="2088638" y="1843522"/>
                </a:lnTo>
                <a:lnTo>
                  <a:pt x="2107795" y="1802246"/>
                </a:lnTo>
                <a:lnTo>
                  <a:pt x="2110622" y="1795538"/>
                </a:lnTo>
                <a:lnTo>
                  <a:pt x="934923" y="1795538"/>
                </a:lnTo>
                <a:lnTo>
                  <a:pt x="882160" y="1792824"/>
                </a:lnTo>
                <a:lnTo>
                  <a:pt x="830365" y="1784780"/>
                </a:lnTo>
                <a:lnTo>
                  <a:pt x="779914" y="1771570"/>
                </a:lnTo>
                <a:lnTo>
                  <a:pt x="731181" y="1753355"/>
                </a:lnTo>
                <a:lnTo>
                  <a:pt x="684544" y="1730300"/>
                </a:lnTo>
                <a:lnTo>
                  <a:pt x="640377" y="1702566"/>
                </a:lnTo>
                <a:lnTo>
                  <a:pt x="599057" y="1670317"/>
                </a:lnTo>
                <a:lnTo>
                  <a:pt x="560959" y="1633715"/>
                </a:lnTo>
                <a:close/>
              </a:path>
              <a:path w="2218055" h="2565400">
                <a:moveTo>
                  <a:pt x="934923" y="0"/>
                </a:moveTo>
                <a:lnTo>
                  <a:pt x="934923" y="769518"/>
                </a:lnTo>
                <a:lnTo>
                  <a:pt x="981617" y="771614"/>
                </a:lnTo>
                <a:lnTo>
                  <a:pt x="1027136" y="777783"/>
                </a:lnTo>
                <a:lnTo>
                  <a:pt x="1071300" y="787843"/>
                </a:lnTo>
                <a:lnTo>
                  <a:pt x="1113928" y="801613"/>
                </a:lnTo>
                <a:lnTo>
                  <a:pt x="1154838" y="818912"/>
                </a:lnTo>
                <a:lnTo>
                  <a:pt x="1193849" y="839558"/>
                </a:lnTo>
                <a:lnTo>
                  <a:pt x="1230780" y="863372"/>
                </a:lnTo>
                <a:lnTo>
                  <a:pt x="1265450" y="890171"/>
                </a:lnTo>
                <a:lnTo>
                  <a:pt x="1297678" y="919775"/>
                </a:lnTo>
                <a:lnTo>
                  <a:pt x="1327282" y="952002"/>
                </a:lnTo>
                <a:lnTo>
                  <a:pt x="1354082" y="986672"/>
                </a:lnTo>
                <a:lnTo>
                  <a:pt x="1377896" y="1023603"/>
                </a:lnTo>
                <a:lnTo>
                  <a:pt x="1398543" y="1062614"/>
                </a:lnTo>
                <a:lnTo>
                  <a:pt x="1415843" y="1103524"/>
                </a:lnTo>
                <a:lnTo>
                  <a:pt x="1429613" y="1146152"/>
                </a:lnTo>
                <a:lnTo>
                  <a:pt x="1439674" y="1190318"/>
                </a:lnTo>
                <a:lnTo>
                  <a:pt x="1445843" y="1235839"/>
                </a:lnTo>
                <a:lnTo>
                  <a:pt x="1447939" y="1282534"/>
                </a:lnTo>
                <a:lnTo>
                  <a:pt x="1445843" y="1329228"/>
                </a:lnTo>
                <a:lnTo>
                  <a:pt x="1439674" y="1374748"/>
                </a:lnTo>
                <a:lnTo>
                  <a:pt x="1429614" y="1418911"/>
                </a:lnTo>
                <a:lnTo>
                  <a:pt x="1415844" y="1461538"/>
                </a:lnTo>
                <a:lnTo>
                  <a:pt x="1398545" y="1502447"/>
                </a:lnTo>
                <a:lnTo>
                  <a:pt x="1377899" y="1541457"/>
                </a:lnTo>
                <a:lnTo>
                  <a:pt x="1354085" y="1578387"/>
                </a:lnTo>
                <a:lnTo>
                  <a:pt x="1327286" y="1613056"/>
                </a:lnTo>
                <a:lnTo>
                  <a:pt x="1297682" y="1645283"/>
                </a:lnTo>
                <a:lnTo>
                  <a:pt x="1265455" y="1674886"/>
                </a:lnTo>
                <a:lnTo>
                  <a:pt x="1230785" y="1701685"/>
                </a:lnTo>
                <a:lnTo>
                  <a:pt x="1193855" y="1725498"/>
                </a:lnTo>
                <a:lnTo>
                  <a:pt x="1154843" y="1746145"/>
                </a:lnTo>
                <a:lnTo>
                  <a:pt x="1113933" y="1763443"/>
                </a:lnTo>
                <a:lnTo>
                  <a:pt x="1071305" y="1777213"/>
                </a:lnTo>
                <a:lnTo>
                  <a:pt x="1027140" y="1787273"/>
                </a:lnTo>
                <a:lnTo>
                  <a:pt x="981619" y="1793442"/>
                </a:lnTo>
                <a:lnTo>
                  <a:pt x="934923" y="1795538"/>
                </a:lnTo>
                <a:lnTo>
                  <a:pt x="2110622" y="1795538"/>
                </a:lnTo>
                <a:lnTo>
                  <a:pt x="2141499" y="1718144"/>
                </a:lnTo>
                <a:lnTo>
                  <a:pt x="2156043" y="1675407"/>
                </a:lnTo>
                <a:lnTo>
                  <a:pt x="2169046" y="1632271"/>
                </a:lnTo>
                <a:lnTo>
                  <a:pt x="2180508" y="1588779"/>
                </a:lnTo>
                <a:lnTo>
                  <a:pt x="2190426" y="1544976"/>
                </a:lnTo>
                <a:lnTo>
                  <a:pt x="2198800" y="1500904"/>
                </a:lnTo>
                <a:lnTo>
                  <a:pt x="2205627" y="1456609"/>
                </a:lnTo>
                <a:lnTo>
                  <a:pt x="2210908" y="1412134"/>
                </a:lnTo>
                <a:lnTo>
                  <a:pt x="2214639" y="1367522"/>
                </a:lnTo>
                <a:lnTo>
                  <a:pt x="2216821" y="1322817"/>
                </a:lnTo>
                <a:lnTo>
                  <a:pt x="2217451" y="1278064"/>
                </a:lnTo>
                <a:lnTo>
                  <a:pt x="2216528" y="1233306"/>
                </a:lnTo>
                <a:lnTo>
                  <a:pt x="2214051" y="1188587"/>
                </a:lnTo>
                <a:lnTo>
                  <a:pt x="2210018" y="1143950"/>
                </a:lnTo>
                <a:lnTo>
                  <a:pt x="2204429" y="1099440"/>
                </a:lnTo>
                <a:lnTo>
                  <a:pt x="2197281" y="1055100"/>
                </a:lnTo>
                <a:lnTo>
                  <a:pt x="2188573" y="1010975"/>
                </a:lnTo>
                <a:lnTo>
                  <a:pt x="2178304" y="967107"/>
                </a:lnTo>
                <a:lnTo>
                  <a:pt x="2166472" y="923542"/>
                </a:lnTo>
                <a:lnTo>
                  <a:pt x="2153077" y="880321"/>
                </a:lnTo>
                <a:lnTo>
                  <a:pt x="2138116" y="837490"/>
                </a:lnTo>
                <a:lnTo>
                  <a:pt x="2121589" y="795093"/>
                </a:lnTo>
                <a:lnTo>
                  <a:pt x="2103493" y="753172"/>
                </a:lnTo>
                <a:lnTo>
                  <a:pt x="2083829" y="711773"/>
                </a:lnTo>
                <a:lnTo>
                  <a:pt x="2062593" y="670938"/>
                </a:lnTo>
                <a:lnTo>
                  <a:pt x="2039785" y="630711"/>
                </a:lnTo>
                <a:lnTo>
                  <a:pt x="2015404" y="591137"/>
                </a:lnTo>
                <a:lnTo>
                  <a:pt x="1989448" y="552259"/>
                </a:lnTo>
                <a:lnTo>
                  <a:pt x="1961915" y="514120"/>
                </a:lnTo>
                <a:lnTo>
                  <a:pt x="1932805" y="476766"/>
                </a:lnTo>
                <a:lnTo>
                  <a:pt x="1902116" y="440239"/>
                </a:lnTo>
                <a:lnTo>
                  <a:pt x="1869846" y="404583"/>
                </a:lnTo>
                <a:lnTo>
                  <a:pt x="1834571" y="368468"/>
                </a:lnTo>
                <a:lnTo>
                  <a:pt x="1798042" y="333895"/>
                </a:lnTo>
                <a:lnTo>
                  <a:pt x="1760312" y="300888"/>
                </a:lnTo>
                <a:lnTo>
                  <a:pt x="1721432" y="269468"/>
                </a:lnTo>
                <a:lnTo>
                  <a:pt x="1681455" y="239657"/>
                </a:lnTo>
                <a:lnTo>
                  <a:pt x="1640432" y="211479"/>
                </a:lnTo>
                <a:lnTo>
                  <a:pt x="1598415" y="184957"/>
                </a:lnTo>
                <a:lnTo>
                  <a:pt x="1555456" y="160111"/>
                </a:lnTo>
                <a:lnTo>
                  <a:pt x="1511608" y="136966"/>
                </a:lnTo>
                <a:lnTo>
                  <a:pt x="1466921" y="115543"/>
                </a:lnTo>
                <a:lnTo>
                  <a:pt x="1421449" y="95865"/>
                </a:lnTo>
                <a:lnTo>
                  <a:pt x="1375242" y="77954"/>
                </a:lnTo>
                <a:lnTo>
                  <a:pt x="1328354" y="61833"/>
                </a:lnTo>
                <a:lnTo>
                  <a:pt x="1280835" y="47524"/>
                </a:lnTo>
                <a:lnTo>
                  <a:pt x="1232738" y="35051"/>
                </a:lnTo>
                <a:lnTo>
                  <a:pt x="1184115" y="24434"/>
                </a:lnTo>
                <a:lnTo>
                  <a:pt x="1135017" y="15698"/>
                </a:lnTo>
                <a:lnTo>
                  <a:pt x="1085497" y="8863"/>
                </a:lnTo>
                <a:lnTo>
                  <a:pt x="1035607" y="3954"/>
                </a:lnTo>
                <a:lnTo>
                  <a:pt x="985398" y="992"/>
                </a:lnTo>
                <a:lnTo>
                  <a:pt x="934923" y="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207419" y="2555457"/>
            <a:ext cx="1035685" cy="2002155"/>
          </a:xfrm>
          <a:custGeom>
            <a:avLst/>
            <a:gdLst/>
            <a:ahLst/>
            <a:cxnLst/>
            <a:rect l="l" t="t" r="r" b="b"/>
            <a:pathLst>
              <a:path w="1035685" h="2002154">
                <a:moveTo>
                  <a:pt x="664901" y="0"/>
                </a:moveTo>
                <a:lnTo>
                  <a:pt x="623192" y="23938"/>
                </a:lnTo>
                <a:lnTo>
                  <a:pt x="582717" y="49194"/>
                </a:lnTo>
                <a:lnTo>
                  <a:pt x="543489" y="75725"/>
                </a:lnTo>
                <a:lnTo>
                  <a:pt x="505518" y="103489"/>
                </a:lnTo>
                <a:lnTo>
                  <a:pt x="468818" y="132443"/>
                </a:lnTo>
                <a:lnTo>
                  <a:pt x="433401" y="162546"/>
                </a:lnTo>
                <a:lnTo>
                  <a:pt x="399279" y="193756"/>
                </a:lnTo>
                <a:lnTo>
                  <a:pt x="366464" y="226031"/>
                </a:lnTo>
                <a:lnTo>
                  <a:pt x="334968" y="259327"/>
                </a:lnTo>
                <a:lnTo>
                  <a:pt x="304804" y="293605"/>
                </a:lnTo>
                <a:lnTo>
                  <a:pt x="275984" y="328820"/>
                </a:lnTo>
                <a:lnTo>
                  <a:pt x="248520" y="364931"/>
                </a:lnTo>
                <a:lnTo>
                  <a:pt x="222424" y="401897"/>
                </a:lnTo>
                <a:lnTo>
                  <a:pt x="197709" y="439675"/>
                </a:lnTo>
                <a:lnTo>
                  <a:pt x="174386" y="478222"/>
                </a:lnTo>
                <a:lnTo>
                  <a:pt x="152469" y="517497"/>
                </a:lnTo>
                <a:lnTo>
                  <a:pt x="131968" y="557458"/>
                </a:lnTo>
                <a:lnTo>
                  <a:pt x="112898" y="598062"/>
                </a:lnTo>
                <a:lnTo>
                  <a:pt x="95269" y="639268"/>
                </a:lnTo>
                <a:lnTo>
                  <a:pt x="79094" y="681033"/>
                </a:lnTo>
                <a:lnTo>
                  <a:pt x="64385" y="723315"/>
                </a:lnTo>
                <a:lnTo>
                  <a:pt x="51154" y="766073"/>
                </a:lnTo>
                <a:lnTo>
                  <a:pt x="39414" y="809264"/>
                </a:lnTo>
                <a:lnTo>
                  <a:pt x="29177" y="852845"/>
                </a:lnTo>
                <a:lnTo>
                  <a:pt x="20455" y="896776"/>
                </a:lnTo>
                <a:lnTo>
                  <a:pt x="13260" y="941013"/>
                </a:lnTo>
                <a:lnTo>
                  <a:pt x="7605" y="985515"/>
                </a:lnTo>
                <a:lnTo>
                  <a:pt x="3502" y="1030240"/>
                </a:lnTo>
                <a:lnTo>
                  <a:pt x="963" y="1075145"/>
                </a:lnTo>
                <a:lnTo>
                  <a:pt x="0" y="1120188"/>
                </a:lnTo>
                <a:lnTo>
                  <a:pt x="625" y="1165328"/>
                </a:lnTo>
                <a:lnTo>
                  <a:pt x="2851" y="1210522"/>
                </a:lnTo>
                <a:lnTo>
                  <a:pt x="6690" y="1255728"/>
                </a:lnTo>
                <a:lnTo>
                  <a:pt x="12154" y="1300904"/>
                </a:lnTo>
                <a:lnTo>
                  <a:pt x="19255" y="1346008"/>
                </a:lnTo>
                <a:lnTo>
                  <a:pt x="28007" y="1390998"/>
                </a:lnTo>
                <a:lnTo>
                  <a:pt x="38420" y="1435831"/>
                </a:lnTo>
                <a:lnTo>
                  <a:pt x="50507" y="1480466"/>
                </a:lnTo>
                <a:lnTo>
                  <a:pt x="64280" y="1524861"/>
                </a:lnTo>
                <a:lnTo>
                  <a:pt x="79752" y="1568973"/>
                </a:lnTo>
                <a:lnTo>
                  <a:pt x="96934" y="1612760"/>
                </a:lnTo>
                <a:lnTo>
                  <a:pt x="115840" y="1656181"/>
                </a:lnTo>
                <a:lnTo>
                  <a:pt x="136481" y="1699193"/>
                </a:lnTo>
                <a:lnTo>
                  <a:pt x="158869" y="1741754"/>
                </a:lnTo>
                <a:lnTo>
                  <a:pt x="185753" y="1788311"/>
                </a:lnTo>
                <a:lnTo>
                  <a:pt x="214538" y="1833660"/>
                </a:lnTo>
                <a:lnTo>
                  <a:pt x="245180" y="1877744"/>
                </a:lnTo>
                <a:lnTo>
                  <a:pt x="277640" y="1920506"/>
                </a:lnTo>
                <a:lnTo>
                  <a:pt x="311875" y="1961889"/>
                </a:lnTo>
                <a:lnTo>
                  <a:pt x="347845" y="2001837"/>
                </a:lnTo>
                <a:lnTo>
                  <a:pt x="908791" y="1475066"/>
                </a:lnTo>
                <a:lnTo>
                  <a:pt x="878357" y="1439594"/>
                </a:lnTo>
                <a:lnTo>
                  <a:pt x="851694" y="1402190"/>
                </a:lnTo>
                <a:lnTo>
                  <a:pt x="828796" y="1363110"/>
                </a:lnTo>
                <a:lnTo>
                  <a:pt x="809654" y="1322611"/>
                </a:lnTo>
                <a:lnTo>
                  <a:pt x="794261" y="1280948"/>
                </a:lnTo>
                <a:lnTo>
                  <a:pt x="782608" y="1238377"/>
                </a:lnTo>
                <a:lnTo>
                  <a:pt x="774687" y="1195155"/>
                </a:lnTo>
                <a:lnTo>
                  <a:pt x="770490" y="1151537"/>
                </a:lnTo>
                <a:lnTo>
                  <a:pt x="770009" y="1107779"/>
                </a:lnTo>
                <a:lnTo>
                  <a:pt x="773237" y="1064138"/>
                </a:lnTo>
                <a:lnTo>
                  <a:pt x="780164" y="1020869"/>
                </a:lnTo>
                <a:lnTo>
                  <a:pt x="790784" y="978229"/>
                </a:lnTo>
                <a:lnTo>
                  <a:pt x="805088" y="936473"/>
                </a:lnTo>
                <a:lnTo>
                  <a:pt x="823068" y="895858"/>
                </a:lnTo>
                <a:lnTo>
                  <a:pt x="844716" y="856639"/>
                </a:lnTo>
                <a:lnTo>
                  <a:pt x="870024" y="819073"/>
                </a:lnTo>
                <a:lnTo>
                  <a:pt x="898984" y="783415"/>
                </a:lnTo>
                <a:lnTo>
                  <a:pt x="931588" y="749922"/>
                </a:lnTo>
                <a:lnTo>
                  <a:pt x="981224" y="708855"/>
                </a:lnTo>
                <a:lnTo>
                  <a:pt x="1035614" y="674331"/>
                </a:lnTo>
                <a:lnTo>
                  <a:pt x="664901" y="0"/>
                </a:lnTo>
                <a:close/>
              </a:path>
            </a:pathLst>
          </a:custGeom>
          <a:solidFill>
            <a:srgbClr val="51362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872317" y="2399347"/>
            <a:ext cx="586105" cy="830580"/>
          </a:xfrm>
          <a:custGeom>
            <a:avLst/>
            <a:gdLst/>
            <a:ahLst/>
            <a:cxnLst/>
            <a:rect l="l" t="t" r="r" b="b"/>
            <a:pathLst>
              <a:path w="586105" h="830580">
                <a:moveTo>
                  <a:pt x="537337" y="0"/>
                </a:moveTo>
                <a:lnTo>
                  <a:pt x="486082" y="4256"/>
                </a:lnTo>
                <a:lnTo>
                  <a:pt x="435132" y="10552"/>
                </a:lnTo>
                <a:lnTo>
                  <a:pt x="384545" y="18869"/>
                </a:lnTo>
                <a:lnTo>
                  <a:pt x="334380" y="29190"/>
                </a:lnTo>
                <a:lnTo>
                  <a:pt x="284696" y="41499"/>
                </a:lnTo>
                <a:lnTo>
                  <a:pt x="235552" y="55777"/>
                </a:lnTo>
                <a:lnTo>
                  <a:pt x="187007" y="72008"/>
                </a:lnTo>
                <a:lnTo>
                  <a:pt x="139120" y="90173"/>
                </a:lnTo>
                <a:lnTo>
                  <a:pt x="91951" y="110257"/>
                </a:lnTo>
                <a:lnTo>
                  <a:pt x="45558" y="132241"/>
                </a:lnTo>
                <a:lnTo>
                  <a:pt x="0" y="156108"/>
                </a:lnTo>
                <a:lnTo>
                  <a:pt x="370725" y="830440"/>
                </a:lnTo>
                <a:lnTo>
                  <a:pt x="421623" y="806006"/>
                </a:lnTo>
                <a:lnTo>
                  <a:pt x="474740" y="787358"/>
                </a:lnTo>
                <a:lnTo>
                  <a:pt x="529583" y="774640"/>
                </a:lnTo>
                <a:lnTo>
                  <a:pt x="585660" y="767994"/>
                </a:lnTo>
                <a:lnTo>
                  <a:pt x="537337" y="0"/>
                </a:lnTo>
                <a:close/>
              </a:path>
            </a:pathLst>
          </a:custGeom>
          <a:solidFill>
            <a:srgbClr val="DD3F4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1409654" y="2396816"/>
            <a:ext cx="80645" cy="770890"/>
          </a:xfrm>
          <a:custGeom>
            <a:avLst/>
            <a:gdLst/>
            <a:ahLst/>
            <a:cxnLst/>
            <a:rect l="l" t="t" r="r" b="b"/>
            <a:pathLst>
              <a:path w="80644" h="770889">
                <a:moveTo>
                  <a:pt x="80530" y="0"/>
                </a:moveTo>
                <a:lnTo>
                  <a:pt x="60386" y="157"/>
                </a:lnTo>
                <a:lnTo>
                  <a:pt x="40246" y="630"/>
                </a:lnTo>
                <a:lnTo>
                  <a:pt x="20116" y="1419"/>
                </a:lnTo>
                <a:lnTo>
                  <a:pt x="0" y="2527"/>
                </a:lnTo>
                <a:lnTo>
                  <a:pt x="48323" y="770534"/>
                </a:lnTo>
                <a:lnTo>
                  <a:pt x="56366" y="770091"/>
                </a:lnTo>
                <a:lnTo>
                  <a:pt x="64417" y="769773"/>
                </a:lnTo>
                <a:lnTo>
                  <a:pt x="72472" y="769582"/>
                </a:lnTo>
                <a:lnTo>
                  <a:pt x="80530" y="769518"/>
                </a:lnTo>
                <a:lnTo>
                  <a:pt x="80530" y="0"/>
                </a:lnTo>
                <a:close/>
              </a:path>
            </a:pathLst>
          </a:custGeom>
          <a:solidFill>
            <a:srgbClr val="F694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 txBox="1"/>
          <p:nvPr/>
        </p:nvSpPr>
        <p:spPr>
          <a:xfrm>
            <a:off x="2051928" y="3838529"/>
            <a:ext cx="615072" cy="3767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9539" marR="5080" indent="-117475">
              <a:lnSpc>
                <a:spcPct val="101699"/>
              </a:lnSpc>
            </a:pPr>
            <a:r>
              <a:rPr lang="pl-PL" sz="1200" spc="5" dirty="0" smtClean="0">
                <a:solidFill>
                  <a:srgbClr val="FFFFFF"/>
                </a:solidFill>
                <a:latin typeface="Calibri"/>
                <a:cs typeface="Calibri"/>
              </a:rPr>
              <a:t>Serwetki</a:t>
            </a:r>
            <a:r>
              <a:rPr sz="1200" spc="5" dirty="0" smtClean="0">
                <a:solidFill>
                  <a:srgbClr val="FFFFFF"/>
                </a:solidFill>
                <a:latin typeface="Calibri"/>
                <a:cs typeface="Calibri"/>
              </a:rPr>
              <a:t> 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63%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51759" y="3241230"/>
            <a:ext cx="664897" cy="5651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0160" algn="ctr">
              <a:lnSpc>
                <a:spcPct val="101699"/>
              </a:lnSpc>
            </a:pPr>
            <a:r>
              <a:rPr lang="pl-PL" sz="1200" spc="-95" dirty="0" smtClean="0">
                <a:solidFill>
                  <a:srgbClr val="FFFFFF"/>
                </a:solidFill>
                <a:latin typeface="Calibri"/>
                <a:cs typeface="Calibri"/>
              </a:rPr>
              <a:t>Nakrycia stołu </a:t>
            </a:r>
          </a:p>
          <a:p>
            <a:pPr marL="12700" marR="5080" indent="10160" algn="ctr">
              <a:lnSpc>
                <a:spcPct val="101699"/>
              </a:lnSpc>
            </a:pPr>
            <a:r>
              <a:rPr sz="1200" dirty="0" smtClean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lang="pl-PL" sz="1200" dirty="0" smtClean="0">
                <a:solidFill>
                  <a:srgbClr val="FFFFFF"/>
                </a:solidFill>
                <a:latin typeface="Calibri"/>
                <a:cs typeface="Calibri"/>
              </a:rPr>
              <a:t>8</a:t>
            </a:r>
            <a:r>
              <a:rPr sz="1200" dirty="0" smtClean="0">
                <a:solidFill>
                  <a:srgbClr val="FFFFFF"/>
                </a:solidFill>
                <a:latin typeface="Calibri"/>
                <a:cs typeface="Calibri"/>
              </a:rPr>
              <a:t>%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32956" y="2808975"/>
            <a:ext cx="21272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7%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83604" y="2623048"/>
            <a:ext cx="836294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pl-PL" sz="1200" spc="-5" dirty="0" smtClean="0">
                <a:solidFill>
                  <a:srgbClr val="FFFFFF"/>
                </a:solidFill>
                <a:latin typeface="Calibri"/>
                <a:cs typeface="Calibri"/>
              </a:rPr>
              <a:t>Świece  i</a:t>
            </a:r>
            <a:r>
              <a:rPr lang="pl-PL" sz="1800" spc="-7" baseline="13888" dirty="0" smtClean="0">
                <a:solidFill>
                  <a:srgbClr val="FFFFFF"/>
                </a:solidFill>
                <a:latin typeface="Calibri"/>
                <a:cs typeface="Calibri"/>
              </a:rPr>
              <a:t>nne</a:t>
            </a:r>
            <a:endParaRPr sz="1800" baseline="13888" dirty="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520357" y="2773771"/>
            <a:ext cx="21272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pl-PL" sz="1200" dirty="0" smtClean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1200" dirty="0" smtClean="0">
                <a:solidFill>
                  <a:srgbClr val="FFFFFF"/>
                </a:solidFill>
                <a:latin typeface="Calibri"/>
                <a:cs typeface="Calibri"/>
              </a:rPr>
              <a:t>%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23240" y="1869621"/>
            <a:ext cx="1372235" cy="29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862965" algn="l"/>
              </a:tabLst>
            </a:pPr>
            <a:r>
              <a:rPr sz="1800" b="1" spc="75" dirty="0">
                <a:solidFill>
                  <a:srgbClr val="54575A"/>
                </a:solidFill>
                <a:latin typeface="Calibri"/>
                <a:cs typeface="Calibri"/>
              </a:rPr>
              <a:t>TA</a:t>
            </a:r>
            <a:r>
              <a:rPr sz="1800" b="1" spc="-110" dirty="0">
                <a:solidFill>
                  <a:srgbClr val="54575A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54575A"/>
                </a:solidFill>
                <a:latin typeface="Calibri"/>
                <a:cs typeface="Calibri"/>
              </a:rPr>
              <a:t>B</a:t>
            </a:r>
            <a:r>
              <a:rPr sz="1800" b="1" spc="-110" dirty="0">
                <a:solidFill>
                  <a:srgbClr val="54575A"/>
                </a:solidFill>
                <a:latin typeface="Calibri"/>
                <a:cs typeface="Calibri"/>
              </a:rPr>
              <a:t> </a:t>
            </a:r>
            <a:r>
              <a:rPr sz="1800" b="1" spc="145" dirty="0">
                <a:solidFill>
                  <a:srgbClr val="54575A"/>
                </a:solidFill>
                <a:latin typeface="Calibri"/>
                <a:cs typeface="Calibri"/>
              </a:rPr>
              <a:t>LE	</a:t>
            </a:r>
            <a:r>
              <a:rPr sz="1800" b="1" dirty="0">
                <a:solidFill>
                  <a:srgbClr val="54575A"/>
                </a:solidFill>
                <a:latin typeface="Calibri"/>
                <a:cs typeface="Calibri"/>
              </a:rPr>
              <a:t>T</a:t>
            </a:r>
            <a:r>
              <a:rPr sz="1800" b="1" spc="-260" dirty="0">
                <a:solidFill>
                  <a:srgbClr val="54575A"/>
                </a:solidFill>
                <a:latin typeface="Calibri"/>
                <a:cs typeface="Calibri"/>
              </a:rPr>
              <a:t> </a:t>
            </a:r>
            <a:r>
              <a:rPr sz="1800" b="1" spc="145" dirty="0">
                <a:solidFill>
                  <a:srgbClr val="54575A"/>
                </a:solidFill>
                <a:latin typeface="Calibri"/>
                <a:cs typeface="Calibri"/>
              </a:rPr>
              <a:t>OP</a:t>
            </a:r>
            <a:r>
              <a:rPr sz="1800" b="1" spc="-114" dirty="0">
                <a:solidFill>
                  <a:srgbClr val="54575A"/>
                </a:solidFill>
                <a:latin typeface="Calibri"/>
                <a:cs typeface="Calibri"/>
              </a:rPr>
              <a:t> 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207420" y="307340"/>
            <a:ext cx="8742180" cy="950516"/>
          </a:xfrm>
          <a:prstGeom prst="rect">
            <a:avLst/>
          </a:prstGeom>
        </p:spPr>
        <p:txBody>
          <a:bodyPr vert="horz" wrap="square" lIns="0" tIns="423163" rIns="0" bIns="0" rtlCol="0">
            <a:spAutoFit/>
          </a:bodyPr>
          <a:lstStyle/>
          <a:p>
            <a:pPr marL="12700" algn="l">
              <a:lnSpc>
                <a:spcPct val="100000"/>
              </a:lnSpc>
            </a:pPr>
            <a:r>
              <a:rPr lang="pl-PL" sz="3400" spc="-10" dirty="0" smtClean="0">
                <a:solidFill>
                  <a:srgbClr val="54575A"/>
                </a:solidFill>
              </a:rPr>
              <a:t>Sprzedaż netto w poszczególnych grupach </a:t>
            </a:r>
            <a:r>
              <a:rPr sz="3400" dirty="0" smtClean="0">
                <a:solidFill>
                  <a:srgbClr val="54575A"/>
                </a:solidFill>
              </a:rPr>
              <a:t>201</a:t>
            </a:r>
            <a:r>
              <a:rPr lang="pl-PL" sz="3400" dirty="0" smtClean="0">
                <a:solidFill>
                  <a:srgbClr val="54575A"/>
                </a:solidFill>
              </a:rPr>
              <a:t>5</a:t>
            </a:r>
            <a:endParaRPr sz="3400" dirty="0"/>
          </a:p>
        </p:txBody>
      </p:sp>
      <p:sp>
        <p:nvSpPr>
          <p:cNvPr id="15" name="object 15"/>
          <p:cNvSpPr/>
          <p:nvPr/>
        </p:nvSpPr>
        <p:spPr>
          <a:xfrm>
            <a:off x="4620868" y="2391874"/>
            <a:ext cx="1301750" cy="2479675"/>
          </a:xfrm>
          <a:custGeom>
            <a:avLst/>
            <a:gdLst/>
            <a:ahLst/>
            <a:cxnLst/>
            <a:rect l="l" t="t" r="r" b="b"/>
            <a:pathLst>
              <a:path w="1301750" h="2479675">
                <a:moveTo>
                  <a:pt x="0" y="0"/>
                </a:moveTo>
                <a:lnTo>
                  <a:pt x="0" y="780935"/>
                </a:lnTo>
                <a:lnTo>
                  <a:pt x="47386" y="783063"/>
                </a:lnTo>
                <a:lnTo>
                  <a:pt x="93581" y="789323"/>
                </a:lnTo>
                <a:lnTo>
                  <a:pt x="138400" y="799533"/>
                </a:lnTo>
                <a:lnTo>
                  <a:pt x="181660" y="813507"/>
                </a:lnTo>
                <a:lnTo>
                  <a:pt x="223177" y="831063"/>
                </a:lnTo>
                <a:lnTo>
                  <a:pt x="262766" y="852017"/>
                </a:lnTo>
                <a:lnTo>
                  <a:pt x="300245" y="876185"/>
                </a:lnTo>
                <a:lnTo>
                  <a:pt x="335429" y="903382"/>
                </a:lnTo>
                <a:lnTo>
                  <a:pt x="368134" y="933426"/>
                </a:lnTo>
                <a:lnTo>
                  <a:pt x="398178" y="966132"/>
                </a:lnTo>
                <a:lnTo>
                  <a:pt x="425375" y="1001316"/>
                </a:lnTo>
                <a:lnTo>
                  <a:pt x="449542" y="1038796"/>
                </a:lnTo>
                <a:lnTo>
                  <a:pt x="470495" y="1078387"/>
                </a:lnTo>
                <a:lnTo>
                  <a:pt x="488051" y="1119904"/>
                </a:lnTo>
                <a:lnTo>
                  <a:pt x="502026" y="1163166"/>
                </a:lnTo>
                <a:lnTo>
                  <a:pt x="512235" y="1207986"/>
                </a:lnTo>
                <a:lnTo>
                  <a:pt x="518496" y="1254183"/>
                </a:lnTo>
                <a:lnTo>
                  <a:pt x="520623" y="1301572"/>
                </a:lnTo>
                <a:lnTo>
                  <a:pt x="518226" y="1351567"/>
                </a:lnTo>
                <a:lnTo>
                  <a:pt x="511151" y="1400529"/>
                </a:lnTo>
                <a:lnTo>
                  <a:pt x="499573" y="1448184"/>
                </a:lnTo>
                <a:lnTo>
                  <a:pt x="483668" y="1494254"/>
                </a:lnTo>
                <a:lnTo>
                  <a:pt x="463611" y="1538463"/>
                </a:lnTo>
                <a:lnTo>
                  <a:pt x="439577" y="1580537"/>
                </a:lnTo>
                <a:lnTo>
                  <a:pt x="411741" y="1620198"/>
                </a:lnTo>
                <a:lnTo>
                  <a:pt x="380278" y="1657170"/>
                </a:lnTo>
                <a:lnTo>
                  <a:pt x="345364" y="1691178"/>
                </a:lnTo>
                <a:lnTo>
                  <a:pt x="307174" y="1721945"/>
                </a:lnTo>
                <a:lnTo>
                  <a:pt x="265882" y="1749195"/>
                </a:lnTo>
                <a:lnTo>
                  <a:pt x="221665" y="1772653"/>
                </a:lnTo>
                <a:lnTo>
                  <a:pt x="554177" y="2479268"/>
                </a:lnTo>
                <a:lnTo>
                  <a:pt x="596986" y="2458175"/>
                </a:lnTo>
                <a:lnTo>
                  <a:pt x="638682" y="2435730"/>
                </a:lnTo>
                <a:lnTo>
                  <a:pt x="679249" y="2411973"/>
                </a:lnTo>
                <a:lnTo>
                  <a:pt x="718674" y="2386942"/>
                </a:lnTo>
                <a:lnTo>
                  <a:pt x="756942" y="2360678"/>
                </a:lnTo>
                <a:lnTo>
                  <a:pt x="794040" y="2333219"/>
                </a:lnTo>
                <a:lnTo>
                  <a:pt x="829953" y="2304603"/>
                </a:lnTo>
                <a:lnTo>
                  <a:pt x="864668" y="2274872"/>
                </a:lnTo>
                <a:lnTo>
                  <a:pt x="898170" y="2244062"/>
                </a:lnTo>
                <a:lnTo>
                  <a:pt x="930444" y="2212215"/>
                </a:lnTo>
                <a:lnTo>
                  <a:pt x="961478" y="2179368"/>
                </a:lnTo>
                <a:lnTo>
                  <a:pt x="991257" y="2145561"/>
                </a:lnTo>
                <a:lnTo>
                  <a:pt x="1019767" y="2110832"/>
                </a:lnTo>
                <a:lnTo>
                  <a:pt x="1046994" y="2075222"/>
                </a:lnTo>
                <a:lnTo>
                  <a:pt x="1072923" y="2038770"/>
                </a:lnTo>
                <a:lnTo>
                  <a:pt x="1097541" y="2001513"/>
                </a:lnTo>
                <a:lnTo>
                  <a:pt x="1120833" y="1963492"/>
                </a:lnTo>
                <a:lnTo>
                  <a:pt x="1142786" y="1924746"/>
                </a:lnTo>
                <a:lnTo>
                  <a:pt x="1163385" y="1885313"/>
                </a:lnTo>
                <a:lnTo>
                  <a:pt x="1182617" y="1845234"/>
                </a:lnTo>
                <a:lnTo>
                  <a:pt x="1200466" y="1804546"/>
                </a:lnTo>
                <a:lnTo>
                  <a:pt x="1216920" y="1763289"/>
                </a:lnTo>
                <a:lnTo>
                  <a:pt x="1231964" y="1721503"/>
                </a:lnTo>
                <a:lnTo>
                  <a:pt x="1245584" y="1679226"/>
                </a:lnTo>
                <a:lnTo>
                  <a:pt x="1257765" y="1636498"/>
                </a:lnTo>
                <a:lnTo>
                  <a:pt x="1268495" y="1593357"/>
                </a:lnTo>
                <a:lnTo>
                  <a:pt x="1277758" y="1549844"/>
                </a:lnTo>
                <a:lnTo>
                  <a:pt x="1285541" y="1505996"/>
                </a:lnTo>
                <a:lnTo>
                  <a:pt x="1291829" y="1461853"/>
                </a:lnTo>
                <a:lnTo>
                  <a:pt x="1296608" y="1417454"/>
                </a:lnTo>
                <a:lnTo>
                  <a:pt x="1299865" y="1372839"/>
                </a:lnTo>
                <a:lnTo>
                  <a:pt x="1301586" y="1328046"/>
                </a:lnTo>
                <a:lnTo>
                  <a:pt x="1301755" y="1283114"/>
                </a:lnTo>
                <a:lnTo>
                  <a:pt x="1300359" y="1238083"/>
                </a:lnTo>
                <a:lnTo>
                  <a:pt x="1297385" y="1192993"/>
                </a:lnTo>
                <a:lnTo>
                  <a:pt x="1292817" y="1147881"/>
                </a:lnTo>
                <a:lnTo>
                  <a:pt x="1286642" y="1102787"/>
                </a:lnTo>
                <a:lnTo>
                  <a:pt x="1278846" y="1057750"/>
                </a:lnTo>
                <a:lnTo>
                  <a:pt x="1269415" y="1012810"/>
                </a:lnTo>
                <a:lnTo>
                  <a:pt x="1258334" y="968005"/>
                </a:lnTo>
                <a:lnTo>
                  <a:pt x="1245590" y="923374"/>
                </a:lnTo>
                <a:lnTo>
                  <a:pt x="1231168" y="878958"/>
                </a:lnTo>
                <a:lnTo>
                  <a:pt x="1215054" y="834794"/>
                </a:lnTo>
                <a:lnTo>
                  <a:pt x="1197235" y="790922"/>
                </a:lnTo>
                <a:lnTo>
                  <a:pt x="1177696" y="747382"/>
                </a:lnTo>
                <a:lnTo>
                  <a:pt x="1156165" y="703753"/>
                </a:lnTo>
                <a:lnTo>
                  <a:pt x="1133149" y="661180"/>
                </a:lnTo>
                <a:lnTo>
                  <a:pt x="1108690" y="619688"/>
                </a:lnTo>
                <a:lnTo>
                  <a:pt x="1082826" y="579303"/>
                </a:lnTo>
                <a:lnTo>
                  <a:pt x="1055597" y="540049"/>
                </a:lnTo>
                <a:lnTo>
                  <a:pt x="1027045" y="501953"/>
                </a:lnTo>
                <a:lnTo>
                  <a:pt x="997208" y="465039"/>
                </a:lnTo>
                <a:lnTo>
                  <a:pt x="966128" y="429334"/>
                </a:lnTo>
                <a:lnTo>
                  <a:pt x="933843" y="394862"/>
                </a:lnTo>
                <a:lnTo>
                  <a:pt x="900394" y="361649"/>
                </a:lnTo>
                <a:lnTo>
                  <a:pt x="865822" y="329720"/>
                </a:lnTo>
                <a:lnTo>
                  <a:pt x="830165" y="299101"/>
                </a:lnTo>
                <a:lnTo>
                  <a:pt x="793464" y="269818"/>
                </a:lnTo>
                <a:lnTo>
                  <a:pt x="755760" y="241895"/>
                </a:lnTo>
                <a:lnTo>
                  <a:pt x="717092" y="215358"/>
                </a:lnTo>
                <a:lnTo>
                  <a:pt x="677500" y="190232"/>
                </a:lnTo>
                <a:lnTo>
                  <a:pt x="637024" y="166543"/>
                </a:lnTo>
                <a:lnTo>
                  <a:pt x="595705" y="144317"/>
                </a:lnTo>
                <a:lnTo>
                  <a:pt x="553582" y="123578"/>
                </a:lnTo>
                <a:lnTo>
                  <a:pt x="510696" y="104352"/>
                </a:lnTo>
                <a:lnTo>
                  <a:pt x="467086" y="86665"/>
                </a:lnTo>
                <a:lnTo>
                  <a:pt x="422792" y="70542"/>
                </a:lnTo>
                <a:lnTo>
                  <a:pt x="377855" y="56008"/>
                </a:lnTo>
                <a:lnTo>
                  <a:pt x="332315" y="43088"/>
                </a:lnTo>
                <a:lnTo>
                  <a:pt x="286211" y="31809"/>
                </a:lnTo>
                <a:lnTo>
                  <a:pt x="239584" y="22195"/>
                </a:lnTo>
                <a:lnTo>
                  <a:pt x="192473" y="14273"/>
                </a:lnTo>
                <a:lnTo>
                  <a:pt x="144920" y="8066"/>
                </a:lnTo>
                <a:lnTo>
                  <a:pt x="96963" y="3602"/>
                </a:lnTo>
                <a:lnTo>
                  <a:pt x="48643" y="904"/>
                </a:lnTo>
                <a:lnTo>
                  <a:pt x="0" y="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3319353" y="2402135"/>
            <a:ext cx="1856105" cy="2593340"/>
          </a:xfrm>
          <a:custGeom>
            <a:avLst/>
            <a:gdLst/>
            <a:ahLst/>
            <a:cxnLst/>
            <a:rect l="l" t="t" r="r" b="b"/>
            <a:pathLst>
              <a:path w="1856104" h="2593340">
                <a:moveTo>
                  <a:pt x="1138376" y="0"/>
                </a:moveTo>
                <a:lnTo>
                  <a:pt x="1091144" y="6832"/>
                </a:lnTo>
                <a:lnTo>
                  <a:pt x="1044554" y="15293"/>
                </a:lnTo>
                <a:lnTo>
                  <a:pt x="998631" y="25352"/>
                </a:lnTo>
                <a:lnTo>
                  <a:pt x="953402" y="36974"/>
                </a:lnTo>
                <a:lnTo>
                  <a:pt x="908890" y="50127"/>
                </a:lnTo>
                <a:lnTo>
                  <a:pt x="865123" y="64779"/>
                </a:lnTo>
                <a:lnTo>
                  <a:pt x="822125" y="80895"/>
                </a:lnTo>
                <a:lnTo>
                  <a:pt x="779922" y="98445"/>
                </a:lnTo>
                <a:lnTo>
                  <a:pt x="738540" y="117393"/>
                </a:lnTo>
                <a:lnTo>
                  <a:pt x="698003" y="137709"/>
                </a:lnTo>
                <a:lnTo>
                  <a:pt x="658338" y="159358"/>
                </a:lnTo>
                <a:lnTo>
                  <a:pt x="619570" y="182309"/>
                </a:lnTo>
                <a:lnTo>
                  <a:pt x="581724" y="206527"/>
                </a:lnTo>
                <a:lnTo>
                  <a:pt x="544825" y="231981"/>
                </a:lnTo>
                <a:lnTo>
                  <a:pt x="508901" y="258637"/>
                </a:lnTo>
                <a:lnTo>
                  <a:pt x="473975" y="286463"/>
                </a:lnTo>
                <a:lnTo>
                  <a:pt x="440073" y="315425"/>
                </a:lnTo>
                <a:lnTo>
                  <a:pt x="407221" y="345491"/>
                </a:lnTo>
                <a:lnTo>
                  <a:pt x="375445" y="376628"/>
                </a:lnTo>
                <a:lnTo>
                  <a:pt x="344769" y="408803"/>
                </a:lnTo>
                <a:lnTo>
                  <a:pt x="315220" y="441984"/>
                </a:lnTo>
                <a:lnTo>
                  <a:pt x="286822" y="476137"/>
                </a:lnTo>
                <a:lnTo>
                  <a:pt x="259602" y="511229"/>
                </a:lnTo>
                <a:lnTo>
                  <a:pt x="233584" y="547228"/>
                </a:lnTo>
                <a:lnTo>
                  <a:pt x="208795" y="584101"/>
                </a:lnTo>
                <a:lnTo>
                  <a:pt x="185259" y="621814"/>
                </a:lnTo>
                <a:lnTo>
                  <a:pt x="163003" y="660336"/>
                </a:lnTo>
                <a:lnTo>
                  <a:pt x="142051" y="699633"/>
                </a:lnTo>
                <a:lnTo>
                  <a:pt x="122430" y="739672"/>
                </a:lnTo>
                <a:lnTo>
                  <a:pt x="104164" y="780421"/>
                </a:lnTo>
                <a:lnTo>
                  <a:pt x="87280" y="821846"/>
                </a:lnTo>
                <a:lnTo>
                  <a:pt x="71802" y="863915"/>
                </a:lnTo>
                <a:lnTo>
                  <a:pt x="57756" y="906595"/>
                </a:lnTo>
                <a:lnTo>
                  <a:pt x="45168" y="949853"/>
                </a:lnTo>
                <a:lnTo>
                  <a:pt x="34064" y="993657"/>
                </a:lnTo>
                <a:lnTo>
                  <a:pt x="24467" y="1037972"/>
                </a:lnTo>
                <a:lnTo>
                  <a:pt x="16405" y="1082767"/>
                </a:lnTo>
                <a:lnTo>
                  <a:pt x="9903" y="1128008"/>
                </a:lnTo>
                <a:lnTo>
                  <a:pt x="4986" y="1173663"/>
                </a:lnTo>
                <a:lnTo>
                  <a:pt x="1679" y="1219699"/>
                </a:lnTo>
                <a:lnTo>
                  <a:pt x="8" y="1266083"/>
                </a:lnTo>
                <a:lnTo>
                  <a:pt x="0" y="1312782"/>
                </a:lnTo>
                <a:lnTo>
                  <a:pt x="1678" y="1359764"/>
                </a:lnTo>
                <a:lnTo>
                  <a:pt x="5068" y="1406994"/>
                </a:lnTo>
                <a:lnTo>
                  <a:pt x="10197" y="1454442"/>
                </a:lnTo>
                <a:lnTo>
                  <a:pt x="17029" y="1501674"/>
                </a:lnTo>
                <a:lnTo>
                  <a:pt x="25491" y="1548264"/>
                </a:lnTo>
                <a:lnTo>
                  <a:pt x="35549" y="1594186"/>
                </a:lnTo>
                <a:lnTo>
                  <a:pt x="47171" y="1639416"/>
                </a:lnTo>
                <a:lnTo>
                  <a:pt x="60325" y="1683927"/>
                </a:lnTo>
                <a:lnTo>
                  <a:pt x="74976" y="1727695"/>
                </a:lnTo>
                <a:lnTo>
                  <a:pt x="91093" y="1770692"/>
                </a:lnTo>
                <a:lnTo>
                  <a:pt x="108642" y="1812895"/>
                </a:lnTo>
                <a:lnTo>
                  <a:pt x="127591" y="1854278"/>
                </a:lnTo>
                <a:lnTo>
                  <a:pt x="147906" y="1894815"/>
                </a:lnTo>
                <a:lnTo>
                  <a:pt x="169556" y="1934480"/>
                </a:lnTo>
                <a:lnTo>
                  <a:pt x="192506" y="1973248"/>
                </a:lnTo>
                <a:lnTo>
                  <a:pt x="216724" y="2011094"/>
                </a:lnTo>
                <a:lnTo>
                  <a:pt x="242178" y="2047992"/>
                </a:lnTo>
                <a:lnTo>
                  <a:pt x="268834" y="2083917"/>
                </a:lnTo>
                <a:lnTo>
                  <a:pt x="296660" y="2118843"/>
                </a:lnTo>
                <a:lnTo>
                  <a:pt x="325622" y="2152745"/>
                </a:lnTo>
                <a:lnTo>
                  <a:pt x="355689" y="2185596"/>
                </a:lnTo>
                <a:lnTo>
                  <a:pt x="386826" y="2217373"/>
                </a:lnTo>
                <a:lnTo>
                  <a:pt x="419001" y="2248049"/>
                </a:lnTo>
                <a:lnTo>
                  <a:pt x="452181" y="2277598"/>
                </a:lnTo>
                <a:lnTo>
                  <a:pt x="486334" y="2305996"/>
                </a:lnTo>
                <a:lnTo>
                  <a:pt x="521427" y="2333216"/>
                </a:lnTo>
                <a:lnTo>
                  <a:pt x="557426" y="2359233"/>
                </a:lnTo>
                <a:lnTo>
                  <a:pt x="594298" y="2384023"/>
                </a:lnTo>
                <a:lnTo>
                  <a:pt x="632012" y="2407558"/>
                </a:lnTo>
                <a:lnTo>
                  <a:pt x="670534" y="2429815"/>
                </a:lnTo>
                <a:lnTo>
                  <a:pt x="709831" y="2450766"/>
                </a:lnTo>
                <a:lnTo>
                  <a:pt x="749870" y="2470388"/>
                </a:lnTo>
                <a:lnTo>
                  <a:pt x="790619" y="2488653"/>
                </a:lnTo>
                <a:lnTo>
                  <a:pt x="832044" y="2505538"/>
                </a:lnTo>
                <a:lnTo>
                  <a:pt x="874113" y="2521016"/>
                </a:lnTo>
                <a:lnTo>
                  <a:pt x="916793" y="2535061"/>
                </a:lnTo>
                <a:lnTo>
                  <a:pt x="960051" y="2547649"/>
                </a:lnTo>
                <a:lnTo>
                  <a:pt x="1003854" y="2558754"/>
                </a:lnTo>
                <a:lnTo>
                  <a:pt x="1048169" y="2568350"/>
                </a:lnTo>
                <a:lnTo>
                  <a:pt x="1092964" y="2576412"/>
                </a:lnTo>
                <a:lnTo>
                  <a:pt x="1138206" y="2582915"/>
                </a:lnTo>
                <a:lnTo>
                  <a:pt x="1183861" y="2587832"/>
                </a:lnTo>
                <a:lnTo>
                  <a:pt x="1229937" y="2591140"/>
                </a:lnTo>
                <a:lnTo>
                  <a:pt x="1276281" y="2592809"/>
                </a:lnTo>
                <a:lnTo>
                  <a:pt x="1322980" y="2592818"/>
                </a:lnTo>
                <a:lnTo>
                  <a:pt x="1369981" y="2591139"/>
                </a:lnTo>
                <a:lnTo>
                  <a:pt x="1417192" y="2587749"/>
                </a:lnTo>
                <a:lnTo>
                  <a:pt x="1464639" y="2582621"/>
                </a:lnTo>
                <a:lnTo>
                  <a:pt x="1515279" y="2575209"/>
                </a:lnTo>
                <a:lnTo>
                  <a:pt x="1565531" y="2565824"/>
                </a:lnTo>
                <a:lnTo>
                  <a:pt x="1615336" y="2554483"/>
                </a:lnTo>
                <a:lnTo>
                  <a:pt x="1664639" y="2541201"/>
                </a:lnTo>
                <a:lnTo>
                  <a:pt x="1713382" y="2525996"/>
                </a:lnTo>
                <a:lnTo>
                  <a:pt x="1761508" y="2508885"/>
                </a:lnTo>
                <a:lnTo>
                  <a:pt x="1808962" y="2489883"/>
                </a:lnTo>
                <a:lnTo>
                  <a:pt x="1855685" y="2469007"/>
                </a:lnTo>
                <a:lnTo>
                  <a:pt x="1546558" y="1812060"/>
                </a:lnTo>
                <a:lnTo>
                  <a:pt x="1299900" y="1812060"/>
                </a:lnTo>
                <a:lnTo>
                  <a:pt x="1255156" y="1809957"/>
                </a:lnTo>
                <a:lnTo>
                  <a:pt x="1210954" y="1804047"/>
                </a:lnTo>
                <a:lnTo>
                  <a:pt x="1167537" y="1794419"/>
                </a:lnTo>
                <a:lnTo>
                  <a:pt x="1125152" y="1781160"/>
                </a:lnTo>
                <a:lnTo>
                  <a:pt x="1084042" y="1764359"/>
                </a:lnTo>
                <a:lnTo>
                  <a:pt x="1044453" y="1744103"/>
                </a:lnTo>
                <a:lnTo>
                  <a:pt x="1006627" y="1720481"/>
                </a:lnTo>
                <a:lnTo>
                  <a:pt x="970811" y="1693581"/>
                </a:lnTo>
                <a:lnTo>
                  <a:pt x="937249" y="1663490"/>
                </a:lnTo>
                <a:lnTo>
                  <a:pt x="906184" y="1630298"/>
                </a:lnTo>
                <a:lnTo>
                  <a:pt x="877863" y="1594091"/>
                </a:lnTo>
                <a:lnTo>
                  <a:pt x="852529" y="1554959"/>
                </a:lnTo>
                <a:lnTo>
                  <a:pt x="830426" y="1512989"/>
                </a:lnTo>
                <a:lnTo>
                  <a:pt x="812175" y="1469204"/>
                </a:lnTo>
                <a:lnTo>
                  <a:pt x="798170" y="1424739"/>
                </a:lnTo>
                <a:lnTo>
                  <a:pt x="788324" y="1379837"/>
                </a:lnTo>
                <a:lnTo>
                  <a:pt x="782550" y="1334744"/>
                </a:lnTo>
                <a:lnTo>
                  <a:pt x="780758" y="1289702"/>
                </a:lnTo>
                <a:lnTo>
                  <a:pt x="782861" y="1244958"/>
                </a:lnTo>
                <a:lnTo>
                  <a:pt x="788770" y="1200756"/>
                </a:lnTo>
                <a:lnTo>
                  <a:pt x="798399" y="1157340"/>
                </a:lnTo>
                <a:lnTo>
                  <a:pt x="811657" y="1114955"/>
                </a:lnTo>
                <a:lnTo>
                  <a:pt x="828459" y="1073845"/>
                </a:lnTo>
                <a:lnTo>
                  <a:pt x="848714" y="1034255"/>
                </a:lnTo>
                <a:lnTo>
                  <a:pt x="872336" y="996430"/>
                </a:lnTo>
                <a:lnTo>
                  <a:pt x="899237" y="960614"/>
                </a:lnTo>
                <a:lnTo>
                  <a:pt x="929327" y="927051"/>
                </a:lnTo>
                <a:lnTo>
                  <a:pt x="962520" y="895987"/>
                </a:lnTo>
                <a:lnTo>
                  <a:pt x="998726" y="867665"/>
                </a:lnTo>
                <a:lnTo>
                  <a:pt x="1037859" y="842331"/>
                </a:lnTo>
                <a:lnTo>
                  <a:pt x="1079829" y="820229"/>
                </a:lnTo>
                <a:lnTo>
                  <a:pt x="1117506" y="804276"/>
                </a:lnTo>
                <a:lnTo>
                  <a:pt x="1156256" y="791351"/>
                </a:lnTo>
                <a:lnTo>
                  <a:pt x="1195899" y="781505"/>
                </a:lnTo>
                <a:lnTo>
                  <a:pt x="1236255" y="774788"/>
                </a:lnTo>
                <a:lnTo>
                  <a:pt x="1138376" y="0"/>
                </a:lnTo>
                <a:close/>
              </a:path>
              <a:path w="1856104" h="2593340">
                <a:moveTo>
                  <a:pt x="1523186" y="1762391"/>
                </a:moveTo>
                <a:lnTo>
                  <a:pt x="1479402" y="1780643"/>
                </a:lnTo>
                <a:lnTo>
                  <a:pt x="1434937" y="1794648"/>
                </a:lnTo>
                <a:lnTo>
                  <a:pt x="1390035" y="1804493"/>
                </a:lnTo>
                <a:lnTo>
                  <a:pt x="1344941" y="1810268"/>
                </a:lnTo>
                <a:lnTo>
                  <a:pt x="1299900" y="1812060"/>
                </a:lnTo>
                <a:lnTo>
                  <a:pt x="1546558" y="1812060"/>
                </a:lnTo>
                <a:lnTo>
                  <a:pt x="1523186" y="1762391"/>
                </a:lnTo>
                <a:close/>
              </a:path>
            </a:pathLst>
          </a:custGeom>
          <a:solidFill>
            <a:srgbClr val="51362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4457730" y="2391872"/>
            <a:ext cx="163195" cy="785495"/>
          </a:xfrm>
          <a:custGeom>
            <a:avLst/>
            <a:gdLst/>
            <a:ahLst/>
            <a:cxnLst/>
            <a:rect l="l" t="t" r="r" b="b"/>
            <a:pathLst>
              <a:path w="163195" h="785494">
                <a:moveTo>
                  <a:pt x="163131" y="0"/>
                </a:moveTo>
                <a:lnTo>
                  <a:pt x="122245" y="642"/>
                </a:lnTo>
                <a:lnTo>
                  <a:pt x="81408" y="2568"/>
                </a:lnTo>
                <a:lnTo>
                  <a:pt x="40650" y="5775"/>
                </a:lnTo>
                <a:lnTo>
                  <a:pt x="0" y="10261"/>
                </a:lnTo>
                <a:lnTo>
                  <a:pt x="97878" y="785050"/>
                </a:lnTo>
                <a:lnTo>
                  <a:pt x="114136" y="783257"/>
                </a:lnTo>
                <a:lnTo>
                  <a:pt x="130438" y="781975"/>
                </a:lnTo>
                <a:lnTo>
                  <a:pt x="146774" y="781205"/>
                </a:lnTo>
                <a:lnTo>
                  <a:pt x="163131" y="780948"/>
                </a:lnTo>
                <a:lnTo>
                  <a:pt x="163131" y="0"/>
                </a:lnTo>
                <a:close/>
              </a:path>
            </a:pathLst>
          </a:custGeom>
          <a:solidFill>
            <a:srgbClr val="DD3F4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 txBox="1"/>
          <p:nvPr/>
        </p:nvSpPr>
        <p:spPr>
          <a:xfrm>
            <a:off x="5105400" y="3205072"/>
            <a:ext cx="817218" cy="7471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-1270" algn="ctr">
              <a:lnSpc>
                <a:spcPct val="101699"/>
              </a:lnSpc>
            </a:pPr>
            <a:r>
              <a:rPr lang="pl-PL" sz="1200" dirty="0" smtClean="0">
                <a:solidFill>
                  <a:srgbClr val="FFFFFF"/>
                </a:solidFill>
                <a:latin typeface="Calibri"/>
                <a:cs typeface="Calibri"/>
              </a:rPr>
              <a:t>Produkty</a:t>
            </a:r>
          </a:p>
          <a:p>
            <a:pPr marL="12700" marR="5080" indent="-1270" algn="ctr">
              <a:lnSpc>
                <a:spcPct val="101699"/>
              </a:lnSpc>
            </a:pPr>
            <a:r>
              <a:rPr lang="pl-PL" sz="1200" dirty="0" smtClean="0">
                <a:solidFill>
                  <a:srgbClr val="FFFFFF"/>
                </a:solidFill>
                <a:latin typeface="Calibri"/>
                <a:cs typeface="Calibri"/>
              </a:rPr>
              <a:t> do serwowania </a:t>
            </a:r>
            <a:r>
              <a:rPr sz="1200" dirty="0" smtClean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r>
              <a:rPr lang="pl-PL" sz="1200" dirty="0" smtClean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1200" dirty="0" smtClean="0">
                <a:solidFill>
                  <a:srgbClr val="FFFFFF"/>
                </a:solidFill>
                <a:latin typeface="Calibri"/>
                <a:cs typeface="Calibri"/>
              </a:rPr>
              <a:t>%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376844" y="3639622"/>
            <a:ext cx="763810" cy="3767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6055" marR="5080" indent="-173990" algn="ctr">
              <a:lnSpc>
                <a:spcPct val="101699"/>
              </a:lnSpc>
            </a:pPr>
            <a:r>
              <a:rPr lang="pl-PL" sz="1200" spc="-20" dirty="0" smtClean="0">
                <a:solidFill>
                  <a:srgbClr val="FFFFFF"/>
                </a:solidFill>
                <a:latin typeface="Calibri"/>
                <a:cs typeface="Calibri"/>
              </a:rPr>
              <a:t>Opakowania</a:t>
            </a:r>
            <a:r>
              <a:rPr sz="1200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55%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368412" y="2587547"/>
            <a:ext cx="387985" cy="3767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0965" marR="5080" indent="-88900">
              <a:lnSpc>
                <a:spcPct val="101699"/>
              </a:lnSpc>
            </a:pPr>
            <a:r>
              <a:rPr lang="pl-PL" sz="1200" spc="-5" dirty="0" smtClean="0">
                <a:solidFill>
                  <a:srgbClr val="FFFFFF"/>
                </a:solidFill>
                <a:latin typeface="Calibri"/>
                <a:cs typeface="Calibri"/>
              </a:rPr>
              <a:t>Inne</a:t>
            </a:r>
            <a:r>
              <a:rPr sz="1200" dirty="0" smtClean="0">
                <a:solidFill>
                  <a:srgbClr val="FFFFFF"/>
                </a:solidFill>
                <a:latin typeface="Calibri"/>
                <a:cs typeface="Calibri"/>
              </a:rPr>
              <a:t>  </a:t>
            </a:r>
            <a:r>
              <a:rPr lang="pl-PL" sz="1200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r>
              <a:rPr sz="1200" dirty="0" smtClean="0">
                <a:solidFill>
                  <a:srgbClr val="FFFFFF"/>
                </a:solidFill>
                <a:latin typeface="Calibri"/>
                <a:cs typeface="Calibri"/>
              </a:rPr>
              <a:t>%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950336" y="1852104"/>
            <a:ext cx="1813560" cy="29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798830" algn="l"/>
              </a:tabLst>
            </a:pPr>
            <a:r>
              <a:rPr sz="1800" b="1" dirty="0">
                <a:solidFill>
                  <a:srgbClr val="54575A"/>
                </a:solidFill>
                <a:latin typeface="Calibri"/>
                <a:cs typeface="Calibri"/>
              </a:rPr>
              <a:t>M</a:t>
            </a:r>
            <a:r>
              <a:rPr sz="1800" b="1" spc="-110" dirty="0">
                <a:solidFill>
                  <a:srgbClr val="54575A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54575A"/>
                </a:solidFill>
                <a:latin typeface="Calibri"/>
                <a:cs typeface="Calibri"/>
              </a:rPr>
              <a:t>E</a:t>
            </a:r>
            <a:r>
              <a:rPr sz="1800" b="1" spc="-135" dirty="0">
                <a:solidFill>
                  <a:srgbClr val="54575A"/>
                </a:solidFill>
                <a:latin typeface="Calibri"/>
                <a:cs typeface="Calibri"/>
              </a:rPr>
              <a:t> </a:t>
            </a:r>
            <a:r>
              <a:rPr sz="1800" b="1" spc="150" dirty="0">
                <a:solidFill>
                  <a:srgbClr val="54575A"/>
                </a:solidFill>
                <a:latin typeface="Calibri"/>
                <a:cs typeface="Calibri"/>
              </a:rPr>
              <a:t>AL	SE</a:t>
            </a:r>
            <a:r>
              <a:rPr sz="1800" b="1" spc="-135" dirty="0">
                <a:solidFill>
                  <a:srgbClr val="54575A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54575A"/>
                </a:solidFill>
                <a:latin typeface="Calibri"/>
                <a:cs typeface="Calibri"/>
              </a:rPr>
              <a:t>R</a:t>
            </a:r>
            <a:r>
              <a:rPr sz="1800" b="1" spc="-160" dirty="0">
                <a:solidFill>
                  <a:srgbClr val="54575A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54575A"/>
                </a:solidFill>
                <a:latin typeface="Calibri"/>
                <a:cs typeface="Calibri"/>
              </a:rPr>
              <a:t>V</a:t>
            </a:r>
            <a:r>
              <a:rPr sz="1800" b="1" spc="-130" dirty="0">
                <a:solidFill>
                  <a:srgbClr val="54575A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54575A"/>
                </a:solidFill>
                <a:latin typeface="Calibri"/>
                <a:cs typeface="Calibri"/>
              </a:rPr>
              <a:t>I</a:t>
            </a:r>
            <a:r>
              <a:rPr sz="1800" b="1" spc="-135" dirty="0">
                <a:solidFill>
                  <a:srgbClr val="54575A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54575A"/>
                </a:solidFill>
                <a:latin typeface="Calibri"/>
                <a:cs typeface="Calibri"/>
              </a:rPr>
              <a:t>C</a:t>
            </a:r>
            <a:r>
              <a:rPr sz="1800" b="1" spc="-135" dirty="0">
                <a:solidFill>
                  <a:srgbClr val="54575A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54575A"/>
                </a:solidFill>
                <a:latin typeface="Calibri"/>
                <a:cs typeface="Calibri"/>
              </a:rPr>
              <a:t>E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7553515" y="2363793"/>
            <a:ext cx="1322705" cy="2642235"/>
          </a:xfrm>
          <a:custGeom>
            <a:avLst/>
            <a:gdLst/>
            <a:ahLst/>
            <a:cxnLst/>
            <a:rect l="l" t="t" r="r" b="b"/>
            <a:pathLst>
              <a:path w="1322704" h="2642235">
                <a:moveTo>
                  <a:pt x="0" y="0"/>
                </a:moveTo>
                <a:lnTo>
                  <a:pt x="0" y="793432"/>
                </a:lnTo>
                <a:lnTo>
                  <a:pt x="48144" y="795594"/>
                </a:lnTo>
                <a:lnTo>
                  <a:pt x="95078" y="801954"/>
                </a:lnTo>
                <a:lnTo>
                  <a:pt x="140614" y="812326"/>
                </a:lnTo>
                <a:lnTo>
                  <a:pt x="184566" y="826524"/>
                </a:lnTo>
                <a:lnTo>
                  <a:pt x="226746" y="844360"/>
                </a:lnTo>
                <a:lnTo>
                  <a:pt x="266969" y="865648"/>
                </a:lnTo>
                <a:lnTo>
                  <a:pt x="305048" y="890202"/>
                </a:lnTo>
                <a:lnTo>
                  <a:pt x="340795" y="917833"/>
                </a:lnTo>
                <a:lnTo>
                  <a:pt x="374024" y="948356"/>
                </a:lnTo>
                <a:lnTo>
                  <a:pt x="404548" y="981584"/>
                </a:lnTo>
                <a:lnTo>
                  <a:pt x="432181" y="1017330"/>
                </a:lnTo>
                <a:lnTo>
                  <a:pt x="456735" y="1055408"/>
                </a:lnTo>
                <a:lnTo>
                  <a:pt x="478024" y="1095630"/>
                </a:lnTo>
                <a:lnTo>
                  <a:pt x="495861" y="1137810"/>
                </a:lnTo>
                <a:lnTo>
                  <a:pt x="510059" y="1181761"/>
                </a:lnTo>
                <a:lnTo>
                  <a:pt x="520432" y="1227297"/>
                </a:lnTo>
                <a:lnTo>
                  <a:pt x="526793" y="1274230"/>
                </a:lnTo>
                <a:lnTo>
                  <a:pt x="528955" y="1322374"/>
                </a:lnTo>
                <a:lnTo>
                  <a:pt x="526733" y="1371120"/>
                </a:lnTo>
                <a:lnTo>
                  <a:pt x="520195" y="1418665"/>
                </a:lnTo>
                <a:lnTo>
                  <a:pt x="509530" y="1464807"/>
                </a:lnTo>
                <a:lnTo>
                  <a:pt x="494928" y="1509344"/>
                </a:lnTo>
                <a:lnTo>
                  <a:pt x="476580" y="1552074"/>
                </a:lnTo>
                <a:lnTo>
                  <a:pt x="454673" y="1592794"/>
                </a:lnTo>
                <a:lnTo>
                  <a:pt x="429400" y="1631302"/>
                </a:lnTo>
                <a:lnTo>
                  <a:pt x="400949" y="1667397"/>
                </a:lnTo>
                <a:lnTo>
                  <a:pt x="369509" y="1700877"/>
                </a:lnTo>
                <a:lnTo>
                  <a:pt x="335272" y="1731538"/>
                </a:lnTo>
                <a:lnTo>
                  <a:pt x="298427" y="1759179"/>
                </a:lnTo>
                <a:lnTo>
                  <a:pt x="259163" y="1783599"/>
                </a:lnTo>
                <a:lnTo>
                  <a:pt x="217670" y="1804593"/>
                </a:lnTo>
                <a:lnTo>
                  <a:pt x="174139" y="1821962"/>
                </a:lnTo>
                <a:lnTo>
                  <a:pt x="128759" y="1835502"/>
                </a:lnTo>
                <a:lnTo>
                  <a:pt x="81719" y="1845011"/>
                </a:lnTo>
                <a:lnTo>
                  <a:pt x="33210" y="1850288"/>
                </a:lnTo>
                <a:lnTo>
                  <a:pt x="83032" y="2642158"/>
                </a:lnTo>
                <a:lnTo>
                  <a:pt x="131361" y="2638244"/>
                </a:lnTo>
                <a:lnTo>
                  <a:pt x="179142" y="2632636"/>
                </a:lnTo>
                <a:lnTo>
                  <a:pt x="226349" y="2625366"/>
                </a:lnTo>
                <a:lnTo>
                  <a:pt x="272952" y="2616467"/>
                </a:lnTo>
                <a:lnTo>
                  <a:pt x="318925" y="2605969"/>
                </a:lnTo>
                <a:lnTo>
                  <a:pt x="364239" y="2593905"/>
                </a:lnTo>
                <a:lnTo>
                  <a:pt x="408867" y="2580306"/>
                </a:lnTo>
                <a:lnTo>
                  <a:pt x="452780" y="2565204"/>
                </a:lnTo>
                <a:lnTo>
                  <a:pt x="495950" y="2548630"/>
                </a:lnTo>
                <a:lnTo>
                  <a:pt x="538349" y="2530617"/>
                </a:lnTo>
                <a:lnTo>
                  <a:pt x="579950" y="2511195"/>
                </a:lnTo>
                <a:lnTo>
                  <a:pt x="620725" y="2490397"/>
                </a:lnTo>
                <a:lnTo>
                  <a:pt x="660645" y="2468254"/>
                </a:lnTo>
                <a:lnTo>
                  <a:pt x="699683" y="2444799"/>
                </a:lnTo>
                <a:lnTo>
                  <a:pt x="737811" y="2420062"/>
                </a:lnTo>
                <a:lnTo>
                  <a:pt x="775000" y="2394075"/>
                </a:lnTo>
                <a:lnTo>
                  <a:pt x="811223" y="2366871"/>
                </a:lnTo>
                <a:lnTo>
                  <a:pt x="846453" y="2338480"/>
                </a:lnTo>
                <a:lnTo>
                  <a:pt x="880660" y="2308934"/>
                </a:lnTo>
                <a:lnTo>
                  <a:pt x="913817" y="2278266"/>
                </a:lnTo>
                <a:lnTo>
                  <a:pt x="945896" y="2246507"/>
                </a:lnTo>
                <a:lnTo>
                  <a:pt x="976870" y="2213688"/>
                </a:lnTo>
                <a:lnTo>
                  <a:pt x="1006709" y="2179842"/>
                </a:lnTo>
                <a:lnTo>
                  <a:pt x="1035387" y="2144999"/>
                </a:lnTo>
                <a:lnTo>
                  <a:pt x="1062875" y="2109192"/>
                </a:lnTo>
                <a:lnTo>
                  <a:pt x="1089146" y="2072453"/>
                </a:lnTo>
                <a:lnTo>
                  <a:pt x="1114171" y="2034812"/>
                </a:lnTo>
                <a:lnTo>
                  <a:pt x="1137922" y="1996302"/>
                </a:lnTo>
                <a:lnTo>
                  <a:pt x="1160372" y="1956955"/>
                </a:lnTo>
                <a:lnTo>
                  <a:pt x="1181493" y="1916801"/>
                </a:lnTo>
                <a:lnTo>
                  <a:pt x="1201256" y="1875873"/>
                </a:lnTo>
                <a:lnTo>
                  <a:pt x="1219634" y="1834203"/>
                </a:lnTo>
                <a:lnTo>
                  <a:pt x="1236598" y="1791822"/>
                </a:lnTo>
                <a:lnTo>
                  <a:pt x="1252122" y="1748762"/>
                </a:lnTo>
                <a:lnTo>
                  <a:pt x="1266176" y="1705054"/>
                </a:lnTo>
                <a:lnTo>
                  <a:pt x="1278734" y="1660731"/>
                </a:lnTo>
                <a:lnTo>
                  <a:pt x="1289766" y="1615824"/>
                </a:lnTo>
                <a:lnTo>
                  <a:pt x="1299245" y="1570364"/>
                </a:lnTo>
                <a:lnTo>
                  <a:pt x="1307144" y="1524384"/>
                </a:lnTo>
                <a:lnTo>
                  <a:pt x="1313433" y="1477914"/>
                </a:lnTo>
                <a:lnTo>
                  <a:pt x="1318086" y="1430987"/>
                </a:lnTo>
                <a:lnTo>
                  <a:pt x="1321074" y="1383635"/>
                </a:lnTo>
                <a:lnTo>
                  <a:pt x="1322370" y="1335889"/>
                </a:lnTo>
                <a:lnTo>
                  <a:pt x="1321945" y="1287781"/>
                </a:lnTo>
                <a:lnTo>
                  <a:pt x="1319771" y="1239342"/>
                </a:lnTo>
                <a:lnTo>
                  <a:pt x="1315852" y="1190989"/>
                </a:lnTo>
                <a:lnTo>
                  <a:pt x="1310231" y="1143166"/>
                </a:lnTo>
                <a:lnTo>
                  <a:pt x="1302888" y="1095630"/>
                </a:lnTo>
                <a:lnTo>
                  <a:pt x="1294010" y="1049224"/>
                </a:lnTo>
                <a:lnTo>
                  <a:pt x="1283471" y="1003164"/>
                </a:lnTo>
                <a:lnTo>
                  <a:pt x="1271356" y="957751"/>
                </a:lnTo>
                <a:lnTo>
                  <a:pt x="1257696" y="913014"/>
                </a:lnTo>
                <a:lnTo>
                  <a:pt x="1242521" y="868982"/>
                </a:lnTo>
                <a:lnTo>
                  <a:pt x="1225863" y="825685"/>
                </a:lnTo>
                <a:lnTo>
                  <a:pt x="1207753" y="783151"/>
                </a:lnTo>
                <a:lnTo>
                  <a:pt x="1188222" y="741411"/>
                </a:lnTo>
                <a:lnTo>
                  <a:pt x="1167302" y="700493"/>
                </a:lnTo>
                <a:lnTo>
                  <a:pt x="1145024" y="660428"/>
                </a:lnTo>
                <a:lnTo>
                  <a:pt x="1121419" y="621243"/>
                </a:lnTo>
                <a:lnTo>
                  <a:pt x="1096518" y="582969"/>
                </a:lnTo>
                <a:lnTo>
                  <a:pt x="1070352" y="545634"/>
                </a:lnTo>
                <a:lnTo>
                  <a:pt x="1042954" y="509269"/>
                </a:lnTo>
                <a:lnTo>
                  <a:pt x="1014353" y="473902"/>
                </a:lnTo>
                <a:lnTo>
                  <a:pt x="984581" y="439563"/>
                </a:lnTo>
                <a:lnTo>
                  <a:pt x="953670" y="406281"/>
                </a:lnTo>
                <a:lnTo>
                  <a:pt x="921651" y="374086"/>
                </a:lnTo>
                <a:lnTo>
                  <a:pt x="888554" y="343006"/>
                </a:lnTo>
                <a:lnTo>
                  <a:pt x="854411" y="313071"/>
                </a:lnTo>
                <a:lnTo>
                  <a:pt x="819254" y="284311"/>
                </a:lnTo>
                <a:lnTo>
                  <a:pt x="783113" y="256755"/>
                </a:lnTo>
                <a:lnTo>
                  <a:pt x="746020" y="230431"/>
                </a:lnTo>
                <a:lnTo>
                  <a:pt x="708006" y="205370"/>
                </a:lnTo>
                <a:lnTo>
                  <a:pt x="669102" y="181600"/>
                </a:lnTo>
                <a:lnTo>
                  <a:pt x="629339" y="159152"/>
                </a:lnTo>
                <a:lnTo>
                  <a:pt x="588749" y="138054"/>
                </a:lnTo>
                <a:lnTo>
                  <a:pt x="547363" y="118335"/>
                </a:lnTo>
                <a:lnTo>
                  <a:pt x="505212" y="100026"/>
                </a:lnTo>
                <a:lnTo>
                  <a:pt x="462328" y="83155"/>
                </a:lnTo>
                <a:lnTo>
                  <a:pt x="418741" y="67751"/>
                </a:lnTo>
                <a:lnTo>
                  <a:pt x="374482" y="53844"/>
                </a:lnTo>
                <a:lnTo>
                  <a:pt x="329584" y="41464"/>
                </a:lnTo>
                <a:lnTo>
                  <a:pt x="284077" y="30639"/>
                </a:lnTo>
                <a:lnTo>
                  <a:pt x="237993" y="21399"/>
                </a:lnTo>
                <a:lnTo>
                  <a:pt x="191362" y="13773"/>
                </a:lnTo>
                <a:lnTo>
                  <a:pt x="144216" y="7791"/>
                </a:lnTo>
                <a:lnTo>
                  <a:pt x="96586" y="3482"/>
                </a:lnTo>
                <a:lnTo>
                  <a:pt x="48503" y="875"/>
                </a:lnTo>
                <a:lnTo>
                  <a:pt x="0" y="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/>
          <p:nvPr/>
        </p:nvSpPr>
        <p:spPr>
          <a:xfrm>
            <a:off x="6272673" y="3817718"/>
            <a:ext cx="1363980" cy="1191260"/>
          </a:xfrm>
          <a:custGeom>
            <a:avLst/>
            <a:gdLst/>
            <a:ahLst/>
            <a:cxnLst/>
            <a:rect l="l" t="t" r="r" b="b"/>
            <a:pathLst>
              <a:path w="1363979" h="1191260">
                <a:moveTo>
                  <a:pt x="768502" y="0"/>
                </a:moveTo>
                <a:lnTo>
                  <a:pt x="0" y="197319"/>
                </a:lnTo>
                <a:lnTo>
                  <a:pt x="12954" y="244218"/>
                </a:lnTo>
                <a:lnTo>
                  <a:pt x="27509" y="290307"/>
                </a:lnTo>
                <a:lnTo>
                  <a:pt x="43628" y="335559"/>
                </a:lnTo>
                <a:lnTo>
                  <a:pt x="61275" y="379948"/>
                </a:lnTo>
                <a:lnTo>
                  <a:pt x="80415" y="423448"/>
                </a:lnTo>
                <a:lnTo>
                  <a:pt x="101011" y="466034"/>
                </a:lnTo>
                <a:lnTo>
                  <a:pt x="123029" y="507680"/>
                </a:lnTo>
                <a:lnTo>
                  <a:pt x="146431" y="548358"/>
                </a:lnTo>
                <a:lnTo>
                  <a:pt x="171183" y="588045"/>
                </a:lnTo>
                <a:lnTo>
                  <a:pt x="197249" y="626712"/>
                </a:lnTo>
                <a:lnTo>
                  <a:pt x="224593" y="664336"/>
                </a:lnTo>
                <a:lnTo>
                  <a:pt x="253179" y="700888"/>
                </a:lnTo>
                <a:lnTo>
                  <a:pt x="282971" y="736345"/>
                </a:lnTo>
                <a:lnTo>
                  <a:pt x="313935" y="770678"/>
                </a:lnTo>
                <a:lnTo>
                  <a:pt x="346033" y="803864"/>
                </a:lnTo>
                <a:lnTo>
                  <a:pt x="379230" y="835875"/>
                </a:lnTo>
                <a:lnTo>
                  <a:pt x="413490" y="866685"/>
                </a:lnTo>
                <a:lnTo>
                  <a:pt x="448778" y="896270"/>
                </a:lnTo>
                <a:lnTo>
                  <a:pt x="485058" y="924602"/>
                </a:lnTo>
                <a:lnTo>
                  <a:pt x="522295" y="951655"/>
                </a:lnTo>
                <a:lnTo>
                  <a:pt x="560451" y="977404"/>
                </a:lnTo>
                <a:lnTo>
                  <a:pt x="599492" y="1001823"/>
                </a:lnTo>
                <a:lnTo>
                  <a:pt x="639382" y="1024886"/>
                </a:lnTo>
                <a:lnTo>
                  <a:pt x="680085" y="1046567"/>
                </a:lnTo>
                <a:lnTo>
                  <a:pt x="721565" y="1066839"/>
                </a:lnTo>
                <a:lnTo>
                  <a:pt x="763787" y="1085677"/>
                </a:lnTo>
                <a:lnTo>
                  <a:pt x="806714" y="1103055"/>
                </a:lnTo>
                <a:lnTo>
                  <a:pt x="850312" y="1118946"/>
                </a:lnTo>
                <a:lnTo>
                  <a:pt x="894544" y="1133326"/>
                </a:lnTo>
                <a:lnTo>
                  <a:pt x="939374" y="1146167"/>
                </a:lnTo>
                <a:lnTo>
                  <a:pt x="984767" y="1157445"/>
                </a:lnTo>
                <a:lnTo>
                  <a:pt x="1030687" y="1167132"/>
                </a:lnTo>
                <a:lnTo>
                  <a:pt x="1077098" y="1175203"/>
                </a:lnTo>
                <a:lnTo>
                  <a:pt x="1123965" y="1181632"/>
                </a:lnTo>
                <a:lnTo>
                  <a:pt x="1171251" y="1186393"/>
                </a:lnTo>
                <a:lnTo>
                  <a:pt x="1218921" y="1189460"/>
                </a:lnTo>
                <a:lnTo>
                  <a:pt x="1266940" y="1190807"/>
                </a:lnTo>
                <a:lnTo>
                  <a:pt x="1315270" y="1190408"/>
                </a:lnTo>
                <a:lnTo>
                  <a:pt x="1363878" y="1188237"/>
                </a:lnTo>
                <a:lnTo>
                  <a:pt x="1314111" y="397244"/>
                </a:lnTo>
                <a:lnTo>
                  <a:pt x="1266861" y="397244"/>
                </a:lnTo>
                <a:lnTo>
                  <a:pt x="1220446" y="393998"/>
                </a:lnTo>
                <a:lnTo>
                  <a:pt x="1175017" y="386781"/>
                </a:lnTo>
                <a:lnTo>
                  <a:pt x="1130783" y="375743"/>
                </a:lnTo>
                <a:lnTo>
                  <a:pt x="1087949" y="361034"/>
                </a:lnTo>
                <a:lnTo>
                  <a:pt x="1046724" y="342804"/>
                </a:lnTo>
                <a:lnTo>
                  <a:pt x="1007314" y="321205"/>
                </a:lnTo>
                <a:lnTo>
                  <a:pt x="969927" y="296386"/>
                </a:lnTo>
                <a:lnTo>
                  <a:pt x="934770" y="268498"/>
                </a:lnTo>
                <a:lnTo>
                  <a:pt x="902049" y="237692"/>
                </a:lnTo>
                <a:lnTo>
                  <a:pt x="871972" y="204118"/>
                </a:lnTo>
                <a:lnTo>
                  <a:pt x="844747" y="167927"/>
                </a:lnTo>
                <a:lnTo>
                  <a:pt x="820580" y="129269"/>
                </a:lnTo>
                <a:lnTo>
                  <a:pt x="799679" y="88295"/>
                </a:lnTo>
                <a:lnTo>
                  <a:pt x="782250" y="45155"/>
                </a:lnTo>
                <a:lnTo>
                  <a:pt x="768502" y="0"/>
                </a:lnTo>
                <a:close/>
              </a:path>
              <a:path w="1363979" h="1191260">
                <a:moveTo>
                  <a:pt x="1314056" y="396367"/>
                </a:moveTo>
                <a:lnTo>
                  <a:pt x="1266861" y="397244"/>
                </a:lnTo>
                <a:lnTo>
                  <a:pt x="1314111" y="397244"/>
                </a:lnTo>
                <a:lnTo>
                  <a:pt x="1314056" y="396367"/>
                </a:lnTo>
                <a:close/>
              </a:path>
            </a:pathLst>
          </a:custGeom>
          <a:solidFill>
            <a:srgbClr val="51362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/>
          <p:nvPr/>
        </p:nvSpPr>
        <p:spPr>
          <a:xfrm>
            <a:off x="6231231" y="3277534"/>
            <a:ext cx="819785" cy="737870"/>
          </a:xfrm>
          <a:custGeom>
            <a:avLst/>
            <a:gdLst/>
            <a:ahLst/>
            <a:cxnLst/>
            <a:rect l="l" t="t" r="r" b="b"/>
            <a:pathLst>
              <a:path w="819784" h="737870">
                <a:moveTo>
                  <a:pt x="64618" y="0"/>
                </a:moveTo>
                <a:lnTo>
                  <a:pt x="50035" y="47951"/>
                </a:lnTo>
                <a:lnTo>
                  <a:pt x="37308" y="96306"/>
                </a:lnTo>
                <a:lnTo>
                  <a:pt x="26438" y="145011"/>
                </a:lnTo>
                <a:lnTo>
                  <a:pt x="17427" y="194015"/>
                </a:lnTo>
                <a:lnTo>
                  <a:pt x="10275" y="243262"/>
                </a:lnTo>
                <a:lnTo>
                  <a:pt x="4986" y="292701"/>
                </a:lnTo>
                <a:lnTo>
                  <a:pt x="1553" y="342491"/>
                </a:lnTo>
                <a:lnTo>
                  <a:pt x="0" y="392026"/>
                </a:lnTo>
                <a:lnTo>
                  <a:pt x="308" y="441707"/>
                </a:lnTo>
                <a:lnTo>
                  <a:pt x="2480" y="491309"/>
                </a:lnTo>
                <a:lnTo>
                  <a:pt x="6525" y="540908"/>
                </a:lnTo>
                <a:lnTo>
                  <a:pt x="12442" y="590380"/>
                </a:lnTo>
                <a:lnTo>
                  <a:pt x="20232" y="639672"/>
                </a:lnTo>
                <a:lnTo>
                  <a:pt x="29898" y="688730"/>
                </a:lnTo>
                <a:lnTo>
                  <a:pt x="41440" y="737501"/>
                </a:lnTo>
                <a:lnTo>
                  <a:pt x="809942" y="540181"/>
                </a:lnTo>
                <a:lnTo>
                  <a:pt x="799810" y="491203"/>
                </a:lnTo>
                <a:lnTo>
                  <a:pt x="794362" y="441635"/>
                </a:lnTo>
                <a:lnTo>
                  <a:pt x="793596" y="391941"/>
                </a:lnTo>
                <a:lnTo>
                  <a:pt x="797481" y="342491"/>
                </a:lnTo>
                <a:lnTo>
                  <a:pt x="806025" y="293434"/>
                </a:lnTo>
                <a:lnTo>
                  <a:pt x="819213" y="245186"/>
                </a:lnTo>
                <a:lnTo>
                  <a:pt x="64618" y="0"/>
                </a:lnTo>
                <a:close/>
              </a:path>
            </a:pathLst>
          </a:custGeom>
          <a:solidFill>
            <a:srgbClr val="DD3F4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/>
          <p:nvPr/>
        </p:nvSpPr>
        <p:spPr>
          <a:xfrm>
            <a:off x="6295853" y="3049111"/>
            <a:ext cx="794385" cy="473709"/>
          </a:xfrm>
          <a:custGeom>
            <a:avLst/>
            <a:gdLst/>
            <a:ahLst/>
            <a:cxnLst/>
            <a:rect l="l" t="t" r="r" b="b"/>
            <a:pathLst>
              <a:path w="794384" h="473710">
                <a:moveTo>
                  <a:pt x="98844" y="0"/>
                </a:moveTo>
                <a:lnTo>
                  <a:pt x="75649" y="44142"/>
                </a:lnTo>
                <a:lnTo>
                  <a:pt x="54146" y="89104"/>
                </a:lnTo>
                <a:lnTo>
                  <a:pt x="34356" y="134837"/>
                </a:lnTo>
                <a:lnTo>
                  <a:pt x="16300" y="181293"/>
                </a:lnTo>
                <a:lnTo>
                  <a:pt x="0" y="228422"/>
                </a:lnTo>
                <a:lnTo>
                  <a:pt x="754595" y="473608"/>
                </a:lnTo>
                <a:lnTo>
                  <a:pt x="762855" y="450083"/>
                </a:lnTo>
                <a:lnTo>
                  <a:pt x="772210" y="426988"/>
                </a:lnTo>
                <a:lnTo>
                  <a:pt x="782642" y="404362"/>
                </a:lnTo>
                <a:lnTo>
                  <a:pt x="794131" y="382244"/>
                </a:lnTo>
                <a:lnTo>
                  <a:pt x="98844" y="0"/>
                </a:lnTo>
                <a:close/>
              </a:path>
            </a:pathLst>
          </a:custGeom>
          <a:solidFill>
            <a:srgbClr val="F694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26"/>
          <p:cNvSpPr/>
          <p:nvPr/>
        </p:nvSpPr>
        <p:spPr>
          <a:xfrm>
            <a:off x="6394701" y="2363787"/>
            <a:ext cx="1158875" cy="1068070"/>
          </a:xfrm>
          <a:custGeom>
            <a:avLst/>
            <a:gdLst/>
            <a:ahLst/>
            <a:cxnLst/>
            <a:rect l="l" t="t" r="r" b="b"/>
            <a:pathLst>
              <a:path w="1158875" h="1068070">
                <a:moveTo>
                  <a:pt x="1158811" y="0"/>
                </a:moveTo>
                <a:lnTo>
                  <a:pt x="1109057" y="932"/>
                </a:lnTo>
                <a:lnTo>
                  <a:pt x="1059618" y="3713"/>
                </a:lnTo>
                <a:lnTo>
                  <a:pt x="1010538" y="8318"/>
                </a:lnTo>
                <a:lnTo>
                  <a:pt x="961858" y="14720"/>
                </a:lnTo>
                <a:lnTo>
                  <a:pt x="913622" y="22896"/>
                </a:lnTo>
                <a:lnTo>
                  <a:pt x="865872" y="32818"/>
                </a:lnTo>
                <a:lnTo>
                  <a:pt x="818652" y="44464"/>
                </a:lnTo>
                <a:lnTo>
                  <a:pt x="772003" y="57806"/>
                </a:lnTo>
                <a:lnTo>
                  <a:pt x="725968" y="72820"/>
                </a:lnTo>
                <a:lnTo>
                  <a:pt x="680590" y="89481"/>
                </a:lnTo>
                <a:lnTo>
                  <a:pt x="635912" y="107763"/>
                </a:lnTo>
                <a:lnTo>
                  <a:pt x="591977" y="127641"/>
                </a:lnTo>
                <a:lnTo>
                  <a:pt x="548826" y="149090"/>
                </a:lnTo>
                <a:lnTo>
                  <a:pt x="506503" y="172085"/>
                </a:lnTo>
                <a:lnTo>
                  <a:pt x="465050" y="196600"/>
                </a:lnTo>
                <a:lnTo>
                  <a:pt x="424510" y="222611"/>
                </a:lnTo>
                <a:lnTo>
                  <a:pt x="384927" y="250091"/>
                </a:lnTo>
                <a:lnTo>
                  <a:pt x="346341" y="279017"/>
                </a:lnTo>
                <a:lnTo>
                  <a:pt x="308797" y="309361"/>
                </a:lnTo>
                <a:lnTo>
                  <a:pt x="272336" y="341100"/>
                </a:lnTo>
                <a:lnTo>
                  <a:pt x="237002" y="374208"/>
                </a:lnTo>
                <a:lnTo>
                  <a:pt x="202836" y="408660"/>
                </a:lnTo>
                <a:lnTo>
                  <a:pt x="169883" y="444431"/>
                </a:lnTo>
                <a:lnTo>
                  <a:pt x="138184" y="481494"/>
                </a:lnTo>
                <a:lnTo>
                  <a:pt x="107782" y="519826"/>
                </a:lnTo>
                <a:lnTo>
                  <a:pt x="78720" y="559401"/>
                </a:lnTo>
                <a:lnTo>
                  <a:pt x="51041" y="600193"/>
                </a:lnTo>
                <a:lnTo>
                  <a:pt x="24786" y="642178"/>
                </a:lnTo>
                <a:lnTo>
                  <a:pt x="0" y="685330"/>
                </a:lnTo>
                <a:lnTo>
                  <a:pt x="695286" y="1067562"/>
                </a:lnTo>
                <a:lnTo>
                  <a:pt x="720248" y="1026650"/>
                </a:lnTo>
                <a:lnTo>
                  <a:pt x="748498" y="988549"/>
                </a:lnTo>
                <a:lnTo>
                  <a:pt x="779794" y="953400"/>
                </a:lnTo>
                <a:lnTo>
                  <a:pt x="813896" y="921346"/>
                </a:lnTo>
                <a:lnTo>
                  <a:pt x="850563" y="892530"/>
                </a:lnTo>
                <a:lnTo>
                  <a:pt x="889554" y="867094"/>
                </a:lnTo>
                <a:lnTo>
                  <a:pt x="930627" y="845180"/>
                </a:lnTo>
                <a:lnTo>
                  <a:pt x="973543" y="826930"/>
                </a:lnTo>
                <a:lnTo>
                  <a:pt x="1018061" y="812489"/>
                </a:lnTo>
                <a:lnTo>
                  <a:pt x="1063938" y="801997"/>
                </a:lnTo>
                <a:lnTo>
                  <a:pt x="1110935" y="795597"/>
                </a:lnTo>
                <a:lnTo>
                  <a:pt x="1158811" y="793432"/>
                </a:lnTo>
                <a:lnTo>
                  <a:pt x="1158811" y="0"/>
                </a:lnTo>
                <a:close/>
              </a:path>
            </a:pathLst>
          </a:custGeom>
          <a:solidFill>
            <a:srgbClr val="006647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27"/>
          <p:cNvSpPr txBox="1"/>
          <p:nvPr/>
        </p:nvSpPr>
        <p:spPr>
          <a:xfrm>
            <a:off x="8217244" y="3461038"/>
            <a:ext cx="658975" cy="3767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9539" marR="5080" indent="-117475">
              <a:lnSpc>
                <a:spcPct val="101699"/>
              </a:lnSpc>
            </a:pPr>
            <a:r>
              <a:rPr lang="pl-PL" sz="1200" spc="5" dirty="0" smtClean="0">
                <a:solidFill>
                  <a:srgbClr val="FFFFFF"/>
                </a:solidFill>
                <a:latin typeface="Calibri"/>
                <a:cs typeface="Calibri"/>
              </a:rPr>
              <a:t>Serwetki</a:t>
            </a:r>
            <a:r>
              <a:rPr sz="1200" spc="5" dirty="0" smtClean="0">
                <a:solidFill>
                  <a:srgbClr val="FFFFFF"/>
                </a:solidFill>
                <a:latin typeface="Calibri"/>
                <a:cs typeface="Calibri"/>
              </a:rPr>
              <a:t>  </a:t>
            </a:r>
            <a:r>
              <a:rPr lang="pl-PL" sz="1200" spc="5" dirty="0" smtClean="0">
                <a:solidFill>
                  <a:srgbClr val="FFFFFF"/>
                </a:solidFill>
                <a:latin typeface="Calibri"/>
                <a:cs typeface="Calibri"/>
              </a:rPr>
              <a:t>55</a:t>
            </a:r>
            <a:r>
              <a:rPr sz="1200" dirty="0" smtClean="0">
                <a:solidFill>
                  <a:srgbClr val="FFFFFF"/>
                </a:solidFill>
                <a:latin typeface="Calibri"/>
                <a:cs typeface="Calibri"/>
              </a:rPr>
              <a:t>%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798249" y="4145923"/>
            <a:ext cx="630148" cy="5651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0160" algn="ctr">
              <a:lnSpc>
                <a:spcPct val="101699"/>
              </a:lnSpc>
            </a:pPr>
            <a:r>
              <a:rPr lang="pl-PL" sz="1200" spc="-95" dirty="0" smtClean="0">
                <a:solidFill>
                  <a:srgbClr val="FFFFFF"/>
                </a:solidFill>
                <a:latin typeface="Calibri"/>
                <a:cs typeface="Calibri"/>
              </a:rPr>
              <a:t>Nakrycia stołu </a:t>
            </a:r>
          </a:p>
          <a:p>
            <a:pPr marL="12700" marR="5080" indent="10160" algn="ctr">
              <a:lnSpc>
                <a:spcPct val="101699"/>
              </a:lnSpc>
            </a:pPr>
            <a:r>
              <a:rPr lang="pl-PL" sz="1200" dirty="0" smtClean="0">
                <a:solidFill>
                  <a:srgbClr val="FFFFFF"/>
                </a:solidFill>
                <a:latin typeface="Calibri"/>
                <a:cs typeface="Calibri"/>
              </a:rPr>
              <a:t>19</a:t>
            </a:r>
            <a:r>
              <a:rPr sz="1200" dirty="0" smtClean="0">
                <a:solidFill>
                  <a:srgbClr val="FFFFFF"/>
                </a:solidFill>
                <a:latin typeface="Calibri"/>
                <a:cs typeface="Calibri"/>
              </a:rPr>
              <a:t>%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239398" y="3122405"/>
            <a:ext cx="801014" cy="9410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70840" marR="5080" indent="-149860">
              <a:lnSpc>
                <a:spcPct val="101699"/>
              </a:lnSpc>
            </a:pPr>
            <a:r>
              <a:rPr lang="pl-PL" sz="1200" spc="-5" dirty="0" smtClean="0">
                <a:solidFill>
                  <a:srgbClr val="FFFFFF"/>
                </a:solidFill>
                <a:latin typeface="Calibri"/>
                <a:cs typeface="Calibri"/>
              </a:rPr>
              <a:t>Świece</a:t>
            </a:r>
            <a:r>
              <a:rPr sz="1200" dirty="0" smtClean="0">
                <a:solidFill>
                  <a:srgbClr val="FFFFFF"/>
                </a:solidFill>
                <a:latin typeface="Calibri"/>
                <a:cs typeface="Calibri"/>
              </a:rPr>
              <a:t>  </a:t>
            </a:r>
            <a:r>
              <a:rPr lang="pl-PL" sz="120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1200" dirty="0" smtClean="0">
                <a:solidFill>
                  <a:srgbClr val="FFFFFF"/>
                </a:solidFill>
                <a:latin typeface="Calibri"/>
                <a:cs typeface="Calibri"/>
              </a:rPr>
              <a:t>%</a:t>
            </a:r>
            <a:endParaRPr sz="1200" dirty="0">
              <a:latin typeface="Calibri"/>
              <a:cs typeface="Calibri"/>
            </a:endParaRPr>
          </a:p>
          <a:p>
            <a:pPr marL="12700" indent="45720" algn="ctr">
              <a:lnSpc>
                <a:spcPts val="1070"/>
              </a:lnSpc>
            </a:pPr>
            <a:r>
              <a:rPr lang="pl-PL" sz="1200" dirty="0" smtClean="0">
                <a:solidFill>
                  <a:srgbClr val="FFFFFF"/>
                </a:solidFill>
                <a:latin typeface="Calibri"/>
                <a:cs typeface="Calibri"/>
              </a:rPr>
              <a:t>Produkty do serwowania</a:t>
            </a:r>
            <a:r>
              <a:rPr lang="pl-PL" sz="1200" dirty="0">
                <a:solidFill>
                  <a:srgbClr val="FFFFFF"/>
                </a:solidFill>
                <a:latin typeface="Calibri"/>
                <a:cs typeface="Calibri"/>
              </a:rPr>
              <a:t>8</a:t>
            </a:r>
            <a:r>
              <a:rPr sz="1200" dirty="0" smtClean="0">
                <a:solidFill>
                  <a:srgbClr val="FFFFFF"/>
                </a:solidFill>
                <a:latin typeface="Calibri"/>
                <a:cs typeface="Calibri"/>
              </a:rPr>
              <a:t>%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040412" y="2515396"/>
            <a:ext cx="387985" cy="3767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2865" marR="5080" indent="-50800">
              <a:lnSpc>
                <a:spcPct val="101699"/>
              </a:lnSpc>
            </a:pPr>
            <a:r>
              <a:rPr lang="pl-PL" sz="1200" spc="5" dirty="0" smtClean="0">
                <a:solidFill>
                  <a:srgbClr val="FFFFFF"/>
                </a:solidFill>
                <a:latin typeface="Calibri"/>
                <a:cs typeface="Calibri"/>
              </a:rPr>
              <a:t>Inne </a:t>
            </a:r>
            <a:r>
              <a:rPr sz="1200" dirty="0" smtClean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lang="pl-PL" sz="1200" dirty="0" smtClean="0">
                <a:solidFill>
                  <a:srgbClr val="FFFFFF"/>
                </a:solidFill>
                <a:latin typeface="Calibri"/>
                <a:cs typeface="Calibri"/>
              </a:rPr>
              <a:t>6</a:t>
            </a:r>
            <a:r>
              <a:rPr sz="1200" dirty="0" smtClean="0">
                <a:solidFill>
                  <a:srgbClr val="FFFFFF"/>
                </a:solidFill>
                <a:latin typeface="Calibri"/>
                <a:cs typeface="Calibri"/>
              </a:rPr>
              <a:t>%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880171" y="1850604"/>
            <a:ext cx="1413510" cy="29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dirty="0">
                <a:solidFill>
                  <a:srgbClr val="54575A"/>
                </a:solidFill>
                <a:latin typeface="Calibri"/>
                <a:cs typeface="Calibri"/>
              </a:rPr>
              <a:t>C</a:t>
            </a:r>
            <a:r>
              <a:rPr sz="1800" b="1" spc="-145" dirty="0">
                <a:solidFill>
                  <a:srgbClr val="54575A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54575A"/>
                </a:solidFill>
                <a:latin typeface="Calibri"/>
                <a:cs typeface="Calibri"/>
              </a:rPr>
              <a:t>O</a:t>
            </a:r>
            <a:r>
              <a:rPr sz="1800" b="1" spc="-135" dirty="0">
                <a:solidFill>
                  <a:srgbClr val="54575A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54575A"/>
                </a:solidFill>
                <a:latin typeface="Calibri"/>
                <a:cs typeface="Calibri"/>
              </a:rPr>
              <a:t>N</a:t>
            </a:r>
            <a:r>
              <a:rPr sz="1800" b="1" spc="-125" dirty="0">
                <a:solidFill>
                  <a:srgbClr val="54575A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54575A"/>
                </a:solidFill>
                <a:latin typeface="Calibri"/>
                <a:cs typeface="Calibri"/>
              </a:rPr>
              <a:t>S</a:t>
            </a:r>
            <a:r>
              <a:rPr sz="1800" b="1" spc="-130" dirty="0">
                <a:solidFill>
                  <a:srgbClr val="54575A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54575A"/>
                </a:solidFill>
                <a:latin typeface="Calibri"/>
                <a:cs typeface="Calibri"/>
              </a:rPr>
              <a:t>U</a:t>
            </a:r>
            <a:r>
              <a:rPr sz="1800" b="1" spc="-130" dirty="0">
                <a:solidFill>
                  <a:srgbClr val="54575A"/>
                </a:solidFill>
                <a:latin typeface="Calibri"/>
                <a:cs typeface="Calibri"/>
              </a:rPr>
              <a:t> </a:t>
            </a:r>
            <a:r>
              <a:rPr sz="1800" b="1" spc="145" dirty="0">
                <a:solidFill>
                  <a:srgbClr val="54575A"/>
                </a:solidFill>
                <a:latin typeface="Calibri"/>
                <a:cs typeface="Calibri"/>
              </a:rPr>
              <a:t>ME</a:t>
            </a:r>
            <a:r>
              <a:rPr sz="1800" b="1" spc="-130" dirty="0">
                <a:solidFill>
                  <a:srgbClr val="54575A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54575A"/>
                </a:solidFill>
                <a:latin typeface="Calibri"/>
                <a:cs typeface="Calibri"/>
              </a:rPr>
              <a:t>R</a:t>
            </a:r>
            <a:endParaRPr sz="1800" dirty="0">
              <a:latin typeface="Calibri"/>
              <a:cs typeface="Calibri"/>
            </a:endParaRPr>
          </a:p>
        </p:txBody>
      </p:sp>
      <p:pic>
        <p:nvPicPr>
          <p:cNvPr id="37" name="Logotype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803" y="6130802"/>
            <a:ext cx="1116000" cy="65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333740" y="6395211"/>
            <a:ext cx="61594" cy="285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" spc="-5" dirty="0">
                <a:latin typeface="Calibri"/>
                <a:cs typeface="Calibri"/>
              </a:rPr>
              <a:t>E</a:t>
            </a:r>
            <a:r>
              <a:rPr sz="100" spc="-10" dirty="0">
                <a:latin typeface="Calibri"/>
                <a:cs typeface="Calibri"/>
              </a:rPr>
              <a:t>n</a:t>
            </a:r>
            <a:r>
              <a:rPr sz="100" spc="-5" dirty="0">
                <a:latin typeface="Calibri"/>
                <a:cs typeface="Calibri"/>
              </a:rPr>
              <a:t>g</a:t>
            </a:r>
            <a:r>
              <a:rPr sz="100" dirty="0">
                <a:latin typeface="Calibri"/>
                <a:cs typeface="Calibri"/>
              </a:rPr>
              <a:t> </a:t>
            </a:r>
            <a:r>
              <a:rPr sz="100" spc="-10" dirty="0">
                <a:latin typeface="Calibri"/>
                <a:cs typeface="Calibri"/>
              </a:rPr>
              <a:t> U</a:t>
            </a:r>
            <a:r>
              <a:rPr sz="100" spc="-5" dirty="0">
                <a:latin typeface="Calibri"/>
                <a:cs typeface="Calibri"/>
              </a:rPr>
              <a:t>S</a:t>
            </a:r>
            <a:endParaRPr sz="100" dirty="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161201" y="6138001"/>
            <a:ext cx="788399" cy="5147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361878" y="2356013"/>
            <a:ext cx="2505075" cy="2630170"/>
          </a:xfrm>
          <a:custGeom>
            <a:avLst/>
            <a:gdLst/>
            <a:ahLst/>
            <a:cxnLst/>
            <a:rect l="l" t="t" r="r" b="b"/>
            <a:pathLst>
              <a:path w="2505075" h="2630170">
                <a:moveTo>
                  <a:pt x="713905" y="1538935"/>
                </a:moveTo>
                <a:lnTo>
                  <a:pt x="0" y="1874875"/>
                </a:lnTo>
                <a:lnTo>
                  <a:pt x="21310" y="1918125"/>
                </a:lnTo>
                <a:lnTo>
                  <a:pt x="43986" y="1960250"/>
                </a:lnTo>
                <a:lnTo>
                  <a:pt x="67988" y="2001234"/>
                </a:lnTo>
                <a:lnTo>
                  <a:pt x="93276" y="2041065"/>
                </a:lnTo>
                <a:lnTo>
                  <a:pt x="119810" y="2079727"/>
                </a:lnTo>
                <a:lnTo>
                  <a:pt x="147552" y="2117207"/>
                </a:lnTo>
                <a:lnTo>
                  <a:pt x="176462" y="2153490"/>
                </a:lnTo>
                <a:lnTo>
                  <a:pt x="206500" y="2188562"/>
                </a:lnTo>
                <a:lnTo>
                  <a:pt x="237627" y="2222409"/>
                </a:lnTo>
                <a:lnTo>
                  <a:pt x="269802" y="2255016"/>
                </a:lnTo>
                <a:lnTo>
                  <a:pt x="302987" y="2286369"/>
                </a:lnTo>
                <a:lnTo>
                  <a:pt x="337143" y="2316455"/>
                </a:lnTo>
                <a:lnTo>
                  <a:pt x="372228" y="2345258"/>
                </a:lnTo>
                <a:lnTo>
                  <a:pt x="408205" y="2372765"/>
                </a:lnTo>
                <a:lnTo>
                  <a:pt x="445033" y="2398961"/>
                </a:lnTo>
                <a:lnTo>
                  <a:pt x="482673" y="2423833"/>
                </a:lnTo>
                <a:lnTo>
                  <a:pt x="521086" y="2447365"/>
                </a:lnTo>
                <a:lnTo>
                  <a:pt x="560231" y="2469544"/>
                </a:lnTo>
                <a:lnTo>
                  <a:pt x="600070" y="2490355"/>
                </a:lnTo>
                <a:lnTo>
                  <a:pt x="640562" y="2509785"/>
                </a:lnTo>
                <a:lnTo>
                  <a:pt x="681669" y="2527818"/>
                </a:lnTo>
                <a:lnTo>
                  <a:pt x="723350" y="2544442"/>
                </a:lnTo>
                <a:lnTo>
                  <a:pt x="765567" y="2559641"/>
                </a:lnTo>
                <a:lnTo>
                  <a:pt x="808289" y="2573403"/>
                </a:lnTo>
                <a:lnTo>
                  <a:pt x="851447" y="2585708"/>
                </a:lnTo>
                <a:lnTo>
                  <a:pt x="895032" y="2596547"/>
                </a:lnTo>
                <a:lnTo>
                  <a:pt x="938994" y="2605906"/>
                </a:lnTo>
                <a:lnTo>
                  <a:pt x="983294" y="2613769"/>
                </a:lnTo>
                <a:lnTo>
                  <a:pt x="1027891" y="2620122"/>
                </a:lnTo>
                <a:lnTo>
                  <a:pt x="1072747" y="2624950"/>
                </a:lnTo>
                <a:lnTo>
                  <a:pt x="1117822" y="2628241"/>
                </a:lnTo>
                <a:lnTo>
                  <a:pt x="1163076" y="2629978"/>
                </a:lnTo>
                <a:lnTo>
                  <a:pt x="1208470" y="2630149"/>
                </a:lnTo>
                <a:lnTo>
                  <a:pt x="1253964" y="2628739"/>
                </a:lnTo>
                <a:lnTo>
                  <a:pt x="1299519" y="2625734"/>
                </a:lnTo>
                <a:lnTo>
                  <a:pt x="1345096" y="2621119"/>
                </a:lnTo>
                <a:lnTo>
                  <a:pt x="1390654" y="2614880"/>
                </a:lnTo>
                <a:lnTo>
                  <a:pt x="1436154" y="2607004"/>
                </a:lnTo>
                <a:lnTo>
                  <a:pt x="1481557" y="2597475"/>
                </a:lnTo>
                <a:lnTo>
                  <a:pt x="1526823" y="2586279"/>
                </a:lnTo>
                <a:lnTo>
                  <a:pt x="1571922" y="2573401"/>
                </a:lnTo>
                <a:lnTo>
                  <a:pt x="1616786" y="2558832"/>
                </a:lnTo>
                <a:lnTo>
                  <a:pt x="1661405" y="2542552"/>
                </a:lnTo>
                <a:lnTo>
                  <a:pt x="1705728" y="2524549"/>
                </a:lnTo>
                <a:lnTo>
                  <a:pt x="1749717" y="2504808"/>
                </a:lnTo>
                <a:lnTo>
                  <a:pt x="1792968" y="2483497"/>
                </a:lnTo>
                <a:lnTo>
                  <a:pt x="1835093" y="2460821"/>
                </a:lnTo>
                <a:lnTo>
                  <a:pt x="1876078" y="2436820"/>
                </a:lnTo>
                <a:lnTo>
                  <a:pt x="1915910" y="2411532"/>
                </a:lnTo>
                <a:lnTo>
                  <a:pt x="1954573" y="2384997"/>
                </a:lnTo>
                <a:lnTo>
                  <a:pt x="1992053" y="2357255"/>
                </a:lnTo>
                <a:lnTo>
                  <a:pt x="2028337" y="2328345"/>
                </a:lnTo>
                <a:lnTo>
                  <a:pt x="2063409" y="2298307"/>
                </a:lnTo>
                <a:lnTo>
                  <a:pt x="2097256" y="2267181"/>
                </a:lnTo>
                <a:lnTo>
                  <a:pt x="2129864" y="2235005"/>
                </a:lnTo>
                <a:lnTo>
                  <a:pt x="2161218" y="2201820"/>
                </a:lnTo>
                <a:lnTo>
                  <a:pt x="2191304" y="2167665"/>
                </a:lnTo>
                <a:lnTo>
                  <a:pt x="2220108" y="2132579"/>
                </a:lnTo>
                <a:lnTo>
                  <a:pt x="2247615" y="2096602"/>
                </a:lnTo>
                <a:lnTo>
                  <a:pt x="2273812" y="2059774"/>
                </a:lnTo>
                <a:lnTo>
                  <a:pt x="2298684" y="2022134"/>
                </a:lnTo>
                <a:lnTo>
                  <a:pt x="2322216" y="1983721"/>
                </a:lnTo>
                <a:lnTo>
                  <a:pt x="2344395" y="1944576"/>
                </a:lnTo>
                <a:lnTo>
                  <a:pt x="2365207" y="1904737"/>
                </a:lnTo>
                <a:lnTo>
                  <a:pt x="2384637" y="1864245"/>
                </a:lnTo>
                <a:lnTo>
                  <a:pt x="2394844" y="1840979"/>
                </a:lnTo>
                <a:lnTo>
                  <a:pt x="1189837" y="1840979"/>
                </a:lnTo>
                <a:lnTo>
                  <a:pt x="1139326" y="1838557"/>
                </a:lnTo>
                <a:lnTo>
                  <a:pt x="1089858" y="1831408"/>
                </a:lnTo>
                <a:lnTo>
                  <a:pt x="1041712" y="1819711"/>
                </a:lnTo>
                <a:lnTo>
                  <a:pt x="995166" y="1803641"/>
                </a:lnTo>
                <a:lnTo>
                  <a:pt x="950501" y="1783377"/>
                </a:lnTo>
                <a:lnTo>
                  <a:pt x="907994" y="1759094"/>
                </a:lnTo>
                <a:lnTo>
                  <a:pt x="867925" y="1730970"/>
                </a:lnTo>
                <a:lnTo>
                  <a:pt x="830572" y="1699183"/>
                </a:lnTo>
                <a:lnTo>
                  <a:pt x="796215" y="1663908"/>
                </a:lnTo>
                <a:lnTo>
                  <a:pt x="765132" y="1625324"/>
                </a:lnTo>
                <a:lnTo>
                  <a:pt x="737602" y="1583607"/>
                </a:lnTo>
                <a:lnTo>
                  <a:pt x="713905" y="1538935"/>
                </a:lnTo>
                <a:close/>
              </a:path>
              <a:path w="2505075" h="2630170">
                <a:moveTo>
                  <a:pt x="1189824" y="0"/>
                </a:moveTo>
                <a:lnTo>
                  <a:pt x="1189824" y="788987"/>
                </a:lnTo>
                <a:lnTo>
                  <a:pt x="1237701" y="791137"/>
                </a:lnTo>
                <a:lnTo>
                  <a:pt x="1284373" y="797461"/>
                </a:lnTo>
                <a:lnTo>
                  <a:pt x="1329655" y="807776"/>
                </a:lnTo>
                <a:lnTo>
                  <a:pt x="1373362" y="821895"/>
                </a:lnTo>
                <a:lnTo>
                  <a:pt x="1415307" y="839631"/>
                </a:lnTo>
                <a:lnTo>
                  <a:pt x="1455305" y="860801"/>
                </a:lnTo>
                <a:lnTo>
                  <a:pt x="1493170" y="885217"/>
                </a:lnTo>
                <a:lnTo>
                  <a:pt x="1528717" y="912695"/>
                </a:lnTo>
                <a:lnTo>
                  <a:pt x="1561760" y="943048"/>
                </a:lnTo>
                <a:lnTo>
                  <a:pt x="1592113" y="976090"/>
                </a:lnTo>
                <a:lnTo>
                  <a:pt x="1619590" y="1011637"/>
                </a:lnTo>
                <a:lnTo>
                  <a:pt x="1644007" y="1049503"/>
                </a:lnTo>
                <a:lnTo>
                  <a:pt x="1665176" y="1089501"/>
                </a:lnTo>
                <a:lnTo>
                  <a:pt x="1682913" y="1131446"/>
                </a:lnTo>
                <a:lnTo>
                  <a:pt x="1697031" y="1175152"/>
                </a:lnTo>
                <a:lnTo>
                  <a:pt x="1707346" y="1220434"/>
                </a:lnTo>
                <a:lnTo>
                  <a:pt x="1713671" y="1267107"/>
                </a:lnTo>
                <a:lnTo>
                  <a:pt x="1715820" y="1314983"/>
                </a:lnTo>
                <a:lnTo>
                  <a:pt x="1713671" y="1362859"/>
                </a:lnTo>
                <a:lnTo>
                  <a:pt x="1707346" y="1409531"/>
                </a:lnTo>
                <a:lnTo>
                  <a:pt x="1697031" y="1454814"/>
                </a:lnTo>
                <a:lnTo>
                  <a:pt x="1682913" y="1498520"/>
                </a:lnTo>
                <a:lnTo>
                  <a:pt x="1665176" y="1540465"/>
                </a:lnTo>
                <a:lnTo>
                  <a:pt x="1644007" y="1580463"/>
                </a:lnTo>
                <a:lnTo>
                  <a:pt x="1619591" y="1618329"/>
                </a:lnTo>
                <a:lnTo>
                  <a:pt x="1592114" y="1653875"/>
                </a:lnTo>
                <a:lnTo>
                  <a:pt x="1561761" y="1686918"/>
                </a:lnTo>
                <a:lnTo>
                  <a:pt x="1528719" y="1717271"/>
                </a:lnTo>
                <a:lnTo>
                  <a:pt x="1493173" y="1744749"/>
                </a:lnTo>
                <a:lnTo>
                  <a:pt x="1455308" y="1769165"/>
                </a:lnTo>
                <a:lnTo>
                  <a:pt x="1415311" y="1790334"/>
                </a:lnTo>
                <a:lnTo>
                  <a:pt x="1373368" y="1808071"/>
                </a:lnTo>
                <a:lnTo>
                  <a:pt x="1329662" y="1822190"/>
                </a:lnTo>
                <a:lnTo>
                  <a:pt x="1284382" y="1832504"/>
                </a:lnTo>
                <a:lnTo>
                  <a:pt x="1237711" y="1838829"/>
                </a:lnTo>
                <a:lnTo>
                  <a:pt x="1189837" y="1840979"/>
                </a:lnTo>
                <a:lnTo>
                  <a:pt x="2394844" y="1840979"/>
                </a:lnTo>
                <a:lnTo>
                  <a:pt x="2419294" y="1781457"/>
                </a:lnTo>
                <a:lnTo>
                  <a:pt x="2434493" y="1739240"/>
                </a:lnTo>
                <a:lnTo>
                  <a:pt x="2448253" y="1696528"/>
                </a:lnTo>
                <a:lnTo>
                  <a:pt x="2460561" y="1653360"/>
                </a:lnTo>
                <a:lnTo>
                  <a:pt x="2471401" y="1609775"/>
                </a:lnTo>
                <a:lnTo>
                  <a:pt x="2480759" y="1565813"/>
                </a:lnTo>
                <a:lnTo>
                  <a:pt x="2488622" y="1521514"/>
                </a:lnTo>
                <a:lnTo>
                  <a:pt x="2494975" y="1476916"/>
                </a:lnTo>
                <a:lnTo>
                  <a:pt x="2499804" y="1432060"/>
                </a:lnTo>
                <a:lnTo>
                  <a:pt x="2503094" y="1386986"/>
                </a:lnTo>
                <a:lnTo>
                  <a:pt x="2504832" y="1341731"/>
                </a:lnTo>
                <a:lnTo>
                  <a:pt x="2505003" y="1296337"/>
                </a:lnTo>
                <a:lnTo>
                  <a:pt x="2503593" y="1250843"/>
                </a:lnTo>
                <a:lnTo>
                  <a:pt x="2500588" y="1205288"/>
                </a:lnTo>
                <a:lnTo>
                  <a:pt x="2495973" y="1159712"/>
                </a:lnTo>
                <a:lnTo>
                  <a:pt x="2489734" y="1114153"/>
                </a:lnTo>
                <a:lnTo>
                  <a:pt x="2481858" y="1068653"/>
                </a:lnTo>
                <a:lnTo>
                  <a:pt x="2472329" y="1023250"/>
                </a:lnTo>
                <a:lnTo>
                  <a:pt x="2461134" y="977984"/>
                </a:lnTo>
                <a:lnTo>
                  <a:pt x="2448258" y="932895"/>
                </a:lnTo>
                <a:lnTo>
                  <a:pt x="2433687" y="888021"/>
                </a:lnTo>
                <a:lnTo>
                  <a:pt x="2417407" y="843403"/>
                </a:lnTo>
                <a:lnTo>
                  <a:pt x="2399403" y="799079"/>
                </a:lnTo>
                <a:lnTo>
                  <a:pt x="2379662" y="755091"/>
                </a:lnTo>
                <a:lnTo>
                  <a:pt x="2357909" y="711011"/>
                </a:lnTo>
                <a:lnTo>
                  <a:pt x="2334657" y="667999"/>
                </a:lnTo>
                <a:lnTo>
                  <a:pt x="2309945" y="626078"/>
                </a:lnTo>
                <a:lnTo>
                  <a:pt x="2283815" y="585276"/>
                </a:lnTo>
                <a:lnTo>
                  <a:pt x="2256306" y="545617"/>
                </a:lnTo>
                <a:lnTo>
                  <a:pt x="2227460" y="507128"/>
                </a:lnTo>
                <a:lnTo>
                  <a:pt x="2197316" y="469833"/>
                </a:lnTo>
                <a:lnTo>
                  <a:pt x="2165916" y="433759"/>
                </a:lnTo>
                <a:lnTo>
                  <a:pt x="2133298" y="398932"/>
                </a:lnTo>
                <a:lnTo>
                  <a:pt x="2099505" y="365376"/>
                </a:lnTo>
                <a:lnTo>
                  <a:pt x="2064576" y="333118"/>
                </a:lnTo>
                <a:lnTo>
                  <a:pt x="2028552" y="302184"/>
                </a:lnTo>
                <a:lnTo>
                  <a:pt x="1991474" y="272598"/>
                </a:lnTo>
                <a:lnTo>
                  <a:pt x="1953381" y="244387"/>
                </a:lnTo>
                <a:lnTo>
                  <a:pt x="1914314" y="217577"/>
                </a:lnTo>
                <a:lnTo>
                  <a:pt x="1874314" y="192192"/>
                </a:lnTo>
                <a:lnTo>
                  <a:pt x="1833421" y="168259"/>
                </a:lnTo>
                <a:lnTo>
                  <a:pt x="1791676" y="145804"/>
                </a:lnTo>
                <a:lnTo>
                  <a:pt x="1749119" y="124851"/>
                </a:lnTo>
                <a:lnTo>
                  <a:pt x="1705790" y="105427"/>
                </a:lnTo>
                <a:lnTo>
                  <a:pt x="1661731" y="87558"/>
                </a:lnTo>
                <a:lnTo>
                  <a:pt x="1616980" y="71268"/>
                </a:lnTo>
                <a:lnTo>
                  <a:pt x="1571580" y="56584"/>
                </a:lnTo>
                <a:lnTo>
                  <a:pt x="1525570" y="43532"/>
                </a:lnTo>
                <a:lnTo>
                  <a:pt x="1478990" y="32136"/>
                </a:lnTo>
                <a:lnTo>
                  <a:pt x="1431882" y="22424"/>
                </a:lnTo>
                <a:lnTo>
                  <a:pt x="1384285" y="14420"/>
                </a:lnTo>
                <a:lnTo>
                  <a:pt x="1336241" y="8149"/>
                </a:lnTo>
                <a:lnTo>
                  <a:pt x="1287789" y="3639"/>
                </a:lnTo>
                <a:lnTo>
                  <a:pt x="1238970" y="914"/>
                </a:lnTo>
                <a:lnTo>
                  <a:pt x="1189824" y="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236762" y="2966396"/>
            <a:ext cx="871219" cy="1264920"/>
          </a:xfrm>
          <a:custGeom>
            <a:avLst/>
            <a:gdLst/>
            <a:ahLst/>
            <a:cxnLst/>
            <a:rect l="l" t="t" r="r" b="b"/>
            <a:pathLst>
              <a:path w="871219" h="1264920">
                <a:moveTo>
                  <a:pt x="204670" y="0"/>
                </a:moveTo>
                <a:lnTo>
                  <a:pt x="178739" y="42623"/>
                </a:lnTo>
                <a:lnTo>
                  <a:pt x="154548" y="85994"/>
                </a:lnTo>
                <a:lnTo>
                  <a:pt x="132103" y="130062"/>
                </a:lnTo>
                <a:lnTo>
                  <a:pt x="111405" y="174775"/>
                </a:lnTo>
                <a:lnTo>
                  <a:pt x="92458" y="220082"/>
                </a:lnTo>
                <a:lnTo>
                  <a:pt x="75265" y="265934"/>
                </a:lnTo>
                <a:lnTo>
                  <a:pt x="59830" y="312279"/>
                </a:lnTo>
                <a:lnTo>
                  <a:pt x="46155" y="359066"/>
                </a:lnTo>
                <a:lnTo>
                  <a:pt x="34245" y="406245"/>
                </a:lnTo>
                <a:lnTo>
                  <a:pt x="24101" y="453765"/>
                </a:lnTo>
                <a:lnTo>
                  <a:pt x="15727" y="501574"/>
                </a:lnTo>
                <a:lnTo>
                  <a:pt x="9127" y="549623"/>
                </a:lnTo>
                <a:lnTo>
                  <a:pt x="4304" y="597860"/>
                </a:lnTo>
                <a:lnTo>
                  <a:pt x="1260" y="646234"/>
                </a:lnTo>
                <a:lnTo>
                  <a:pt x="0" y="694695"/>
                </a:lnTo>
                <a:lnTo>
                  <a:pt x="525" y="743192"/>
                </a:lnTo>
                <a:lnTo>
                  <a:pt x="2840" y="791673"/>
                </a:lnTo>
                <a:lnTo>
                  <a:pt x="6948" y="840089"/>
                </a:lnTo>
                <a:lnTo>
                  <a:pt x="12852" y="888389"/>
                </a:lnTo>
                <a:lnTo>
                  <a:pt x="20555" y="936521"/>
                </a:lnTo>
                <a:lnTo>
                  <a:pt x="30060" y="984434"/>
                </a:lnTo>
                <a:lnTo>
                  <a:pt x="41370" y="1032079"/>
                </a:lnTo>
                <a:lnTo>
                  <a:pt x="54489" y="1079404"/>
                </a:lnTo>
                <a:lnTo>
                  <a:pt x="69421" y="1126358"/>
                </a:lnTo>
                <a:lnTo>
                  <a:pt x="86167" y="1172890"/>
                </a:lnTo>
                <a:lnTo>
                  <a:pt x="104731" y="1218951"/>
                </a:lnTo>
                <a:lnTo>
                  <a:pt x="125117" y="1264488"/>
                </a:lnTo>
                <a:lnTo>
                  <a:pt x="839010" y="928560"/>
                </a:lnTo>
                <a:lnTo>
                  <a:pt x="820295" y="883483"/>
                </a:lnTo>
                <a:lnTo>
                  <a:pt x="805960" y="837324"/>
                </a:lnTo>
                <a:lnTo>
                  <a:pt x="795983" y="790382"/>
                </a:lnTo>
                <a:lnTo>
                  <a:pt x="790348" y="742958"/>
                </a:lnTo>
                <a:lnTo>
                  <a:pt x="789033" y="695353"/>
                </a:lnTo>
                <a:lnTo>
                  <a:pt x="792022" y="647868"/>
                </a:lnTo>
                <a:lnTo>
                  <a:pt x="799294" y="600803"/>
                </a:lnTo>
                <a:lnTo>
                  <a:pt x="810830" y="554459"/>
                </a:lnTo>
                <a:lnTo>
                  <a:pt x="826612" y="509136"/>
                </a:lnTo>
                <a:lnTo>
                  <a:pt x="846620" y="465135"/>
                </a:lnTo>
                <a:lnTo>
                  <a:pt x="870836" y="422757"/>
                </a:lnTo>
                <a:lnTo>
                  <a:pt x="204670" y="0"/>
                </a:lnTo>
                <a:close/>
              </a:path>
            </a:pathLst>
          </a:custGeom>
          <a:solidFill>
            <a:srgbClr val="51362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441435" y="2356016"/>
            <a:ext cx="1110615" cy="1033144"/>
          </a:xfrm>
          <a:custGeom>
            <a:avLst/>
            <a:gdLst/>
            <a:ahLst/>
            <a:cxnLst/>
            <a:rect l="l" t="t" r="r" b="b"/>
            <a:pathLst>
              <a:path w="1110615" h="1033145">
                <a:moveTo>
                  <a:pt x="1110272" y="0"/>
                </a:moveTo>
                <a:lnTo>
                  <a:pt x="1060388" y="943"/>
                </a:lnTo>
                <a:lnTo>
                  <a:pt x="1010807" y="3758"/>
                </a:lnTo>
                <a:lnTo>
                  <a:pt x="961572" y="8418"/>
                </a:lnTo>
                <a:lnTo>
                  <a:pt x="912729" y="14901"/>
                </a:lnTo>
                <a:lnTo>
                  <a:pt x="864322" y="23181"/>
                </a:lnTo>
                <a:lnTo>
                  <a:pt x="816396" y="33233"/>
                </a:lnTo>
                <a:lnTo>
                  <a:pt x="768995" y="45034"/>
                </a:lnTo>
                <a:lnTo>
                  <a:pt x="722164" y="58558"/>
                </a:lnTo>
                <a:lnTo>
                  <a:pt x="675947" y="73781"/>
                </a:lnTo>
                <a:lnTo>
                  <a:pt x="630390" y="90679"/>
                </a:lnTo>
                <a:lnTo>
                  <a:pt x="585536" y="109227"/>
                </a:lnTo>
                <a:lnTo>
                  <a:pt x="541431" y="129401"/>
                </a:lnTo>
                <a:lnTo>
                  <a:pt x="498118" y="151175"/>
                </a:lnTo>
                <a:lnTo>
                  <a:pt x="455644" y="174526"/>
                </a:lnTo>
                <a:lnTo>
                  <a:pt x="414051" y="199428"/>
                </a:lnTo>
                <a:lnTo>
                  <a:pt x="373385" y="225858"/>
                </a:lnTo>
                <a:lnTo>
                  <a:pt x="333691" y="253791"/>
                </a:lnTo>
                <a:lnTo>
                  <a:pt x="295013" y="283202"/>
                </a:lnTo>
                <a:lnTo>
                  <a:pt x="257396" y="314067"/>
                </a:lnTo>
                <a:lnTo>
                  <a:pt x="220884" y="346361"/>
                </a:lnTo>
                <a:lnTo>
                  <a:pt x="185522" y="380059"/>
                </a:lnTo>
                <a:lnTo>
                  <a:pt x="151355" y="415138"/>
                </a:lnTo>
                <a:lnTo>
                  <a:pt x="118427" y="451572"/>
                </a:lnTo>
                <a:lnTo>
                  <a:pt x="86783" y="489337"/>
                </a:lnTo>
                <a:lnTo>
                  <a:pt x="56467" y="528409"/>
                </a:lnTo>
                <a:lnTo>
                  <a:pt x="27524" y="568763"/>
                </a:lnTo>
                <a:lnTo>
                  <a:pt x="0" y="610374"/>
                </a:lnTo>
                <a:lnTo>
                  <a:pt x="666165" y="1033144"/>
                </a:lnTo>
                <a:lnTo>
                  <a:pt x="694197" y="993188"/>
                </a:lnTo>
                <a:lnTo>
                  <a:pt x="725488" y="956348"/>
                </a:lnTo>
                <a:lnTo>
                  <a:pt x="759776" y="922770"/>
                </a:lnTo>
                <a:lnTo>
                  <a:pt x="796796" y="892600"/>
                </a:lnTo>
                <a:lnTo>
                  <a:pt x="836284" y="865981"/>
                </a:lnTo>
                <a:lnTo>
                  <a:pt x="877977" y="843060"/>
                </a:lnTo>
                <a:lnTo>
                  <a:pt x="921611" y="823980"/>
                </a:lnTo>
                <a:lnTo>
                  <a:pt x="966921" y="808888"/>
                </a:lnTo>
                <a:lnTo>
                  <a:pt x="1013644" y="797929"/>
                </a:lnTo>
                <a:lnTo>
                  <a:pt x="1061515" y="791247"/>
                </a:lnTo>
                <a:lnTo>
                  <a:pt x="1110272" y="788987"/>
                </a:lnTo>
                <a:lnTo>
                  <a:pt x="1110272" y="0"/>
                </a:lnTo>
                <a:close/>
              </a:path>
            </a:pathLst>
          </a:custGeom>
          <a:solidFill>
            <a:srgbClr val="DD3F4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 txBox="1"/>
          <p:nvPr/>
        </p:nvSpPr>
        <p:spPr>
          <a:xfrm>
            <a:off x="2090642" y="3699213"/>
            <a:ext cx="652558" cy="5651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970" marR="5080" indent="-1905" algn="ctr">
              <a:lnSpc>
                <a:spcPct val="101699"/>
              </a:lnSpc>
            </a:pPr>
            <a:r>
              <a:rPr lang="en-US" sz="1200" spc="-5" dirty="0" smtClean="0">
                <a:solidFill>
                  <a:srgbClr val="FFFFFF"/>
                </a:solidFill>
                <a:latin typeface="Calibri"/>
                <a:cs typeface="Calibri"/>
              </a:rPr>
              <a:t>Środkowa Europa</a:t>
            </a:r>
            <a:endParaRPr lang="pl-PL" sz="1200" spc="-5" dirty="0" smtClean="0">
              <a:solidFill>
                <a:srgbClr val="FFFFFF"/>
              </a:solidFill>
              <a:latin typeface="Calibri"/>
              <a:cs typeface="Calibri"/>
            </a:endParaRPr>
          </a:p>
          <a:p>
            <a:pPr marL="13970" marR="5080" indent="-1905" algn="ctr">
              <a:lnSpc>
                <a:spcPct val="101699"/>
              </a:lnSpc>
            </a:pPr>
            <a:r>
              <a:rPr sz="1200" dirty="0" smtClean="0">
                <a:solidFill>
                  <a:srgbClr val="FFFFFF"/>
                </a:solidFill>
                <a:latin typeface="Calibri"/>
                <a:cs typeface="Calibri"/>
              </a:rPr>
              <a:t>68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%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36762" y="3416636"/>
            <a:ext cx="871217" cy="5651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6205" marR="5080" indent="-104139" algn="ctr">
              <a:lnSpc>
                <a:spcPct val="101699"/>
              </a:lnSpc>
            </a:pPr>
            <a:r>
              <a:rPr lang="en-US" sz="1200" spc="5" dirty="0" smtClean="0">
                <a:solidFill>
                  <a:srgbClr val="FFFFFF"/>
                </a:solidFill>
                <a:latin typeface="Calibri"/>
                <a:cs typeface="Calibri"/>
              </a:rPr>
              <a:t>Kraje Nordyckie</a:t>
            </a:r>
            <a:endParaRPr lang="pl-PL" sz="1200" spc="5" dirty="0" smtClean="0">
              <a:solidFill>
                <a:srgbClr val="FFFFFF"/>
              </a:solidFill>
              <a:latin typeface="Calibri"/>
              <a:cs typeface="Calibri"/>
            </a:endParaRPr>
          </a:p>
          <a:p>
            <a:pPr marL="116205" marR="5080" indent="-104139" algn="ctr">
              <a:lnSpc>
                <a:spcPct val="101699"/>
              </a:lnSpc>
            </a:pPr>
            <a:r>
              <a:rPr sz="1200" dirty="0" smtClean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lang="pl-PL" sz="1200" dirty="0" smtClean="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r>
              <a:rPr sz="1200" dirty="0" smtClean="0">
                <a:solidFill>
                  <a:srgbClr val="FFFFFF"/>
                </a:solidFill>
                <a:latin typeface="Calibri"/>
                <a:cs typeface="Calibri"/>
              </a:rPr>
              <a:t>%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00946" y="2548238"/>
            <a:ext cx="814069" cy="7535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6055" marR="5080" indent="-173990" algn="ctr">
              <a:lnSpc>
                <a:spcPct val="101699"/>
              </a:lnSpc>
            </a:pPr>
            <a:r>
              <a:rPr lang="en-US" sz="1200" dirty="0" smtClean="0">
                <a:solidFill>
                  <a:srgbClr val="FFFFFF"/>
                </a:solidFill>
                <a:latin typeface="Calibri"/>
                <a:cs typeface="Calibri"/>
              </a:rPr>
              <a:t>Połudn.</a:t>
            </a:r>
            <a:r>
              <a:rPr lang="pl-PL" sz="1200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1200" dirty="0" smtClean="0">
                <a:solidFill>
                  <a:srgbClr val="FFFFFF"/>
                </a:solidFill>
                <a:latin typeface="Calibri"/>
                <a:cs typeface="Calibri"/>
              </a:rPr>
              <a:t>&amp; Wsch. Europa</a:t>
            </a:r>
            <a:endParaRPr lang="pl-PL" sz="1200" dirty="0" smtClean="0">
              <a:solidFill>
                <a:srgbClr val="FFFFFF"/>
              </a:solidFill>
              <a:latin typeface="Calibri"/>
              <a:cs typeface="Calibri"/>
            </a:endParaRPr>
          </a:p>
          <a:p>
            <a:pPr marL="186055" marR="5080" indent="-173990" algn="ctr">
              <a:lnSpc>
                <a:spcPct val="101699"/>
              </a:lnSpc>
            </a:pPr>
            <a:r>
              <a:rPr sz="1200" dirty="0" smtClean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lang="pl-PL" sz="1200" dirty="0" smtClean="0">
                <a:solidFill>
                  <a:srgbClr val="FFFFFF"/>
                </a:solidFill>
                <a:latin typeface="Calibri"/>
                <a:cs typeface="Calibri"/>
              </a:rPr>
              <a:t>7</a:t>
            </a:r>
            <a:r>
              <a:rPr sz="1200" dirty="0" smtClean="0">
                <a:solidFill>
                  <a:srgbClr val="FFFFFF"/>
                </a:solidFill>
                <a:latin typeface="Calibri"/>
                <a:cs typeface="Calibri"/>
              </a:rPr>
              <a:t>%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54627" y="1872425"/>
            <a:ext cx="1372235" cy="29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862965" algn="l"/>
              </a:tabLst>
            </a:pPr>
            <a:r>
              <a:rPr sz="1800" b="1" spc="75" dirty="0">
                <a:latin typeface="Calibri"/>
                <a:cs typeface="Calibri"/>
              </a:rPr>
              <a:t>TA</a:t>
            </a:r>
            <a:r>
              <a:rPr sz="1800" b="1" spc="-11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B</a:t>
            </a:r>
            <a:r>
              <a:rPr sz="1800" b="1" spc="-110" dirty="0">
                <a:latin typeface="Calibri"/>
                <a:cs typeface="Calibri"/>
              </a:rPr>
              <a:t> </a:t>
            </a:r>
            <a:r>
              <a:rPr sz="1800" b="1" spc="145" dirty="0">
                <a:latin typeface="Calibri"/>
                <a:cs typeface="Calibri"/>
              </a:rPr>
              <a:t>LE	</a:t>
            </a:r>
            <a:r>
              <a:rPr sz="1800" b="1" dirty="0">
                <a:latin typeface="Calibri"/>
                <a:cs typeface="Calibri"/>
              </a:rPr>
              <a:t>T</a:t>
            </a:r>
            <a:r>
              <a:rPr sz="1800" b="1" spc="-260" dirty="0">
                <a:latin typeface="Calibri"/>
                <a:cs typeface="Calibri"/>
              </a:rPr>
              <a:t> </a:t>
            </a:r>
            <a:r>
              <a:rPr sz="1800" b="1" spc="145" dirty="0">
                <a:latin typeface="Calibri"/>
                <a:cs typeface="Calibri"/>
              </a:rPr>
              <a:t>OP</a:t>
            </a:r>
            <a:r>
              <a:rPr sz="1800" b="1" spc="-114" dirty="0">
                <a:latin typeface="Calibri"/>
                <a:cs typeface="Calibri"/>
              </a:rPr>
              <a:t> 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23163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pl-PL" sz="3600" spc="-10" dirty="0" smtClean="0">
                <a:solidFill>
                  <a:srgbClr val="54575A"/>
                </a:solidFill>
              </a:rPr>
              <a:t>Sprzedaż netto z podziałem na regiony </a:t>
            </a:r>
            <a:r>
              <a:rPr sz="3600" dirty="0" smtClean="0">
                <a:solidFill>
                  <a:srgbClr val="54575A"/>
                </a:solidFill>
              </a:rPr>
              <a:t>201</a:t>
            </a:r>
            <a:r>
              <a:rPr lang="pl-PL" sz="3600" dirty="0" smtClean="0">
                <a:solidFill>
                  <a:srgbClr val="54575A"/>
                </a:solidFill>
              </a:rPr>
              <a:t>5</a:t>
            </a:r>
            <a:endParaRPr sz="3600" dirty="0"/>
          </a:p>
        </p:txBody>
      </p:sp>
      <p:sp>
        <p:nvSpPr>
          <p:cNvPr id="12" name="object 12"/>
          <p:cNvSpPr/>
          <p:nvPr/>
        </p:nvSpPr>
        <p:spPr>
          <a:xfrm>
            <a:off x="4626855" y="2386528"/>
            <a:ext cx="1297940" cy="1922780"/>
          </a:xfrm>
          <a:custGeom>
            <a:avLst/>
            <a:gdLst/>
            <a:ahLst/>
            <a:cxnLst/>
            <a:rect l="l" t="t" r="r" b="b"/>
            <a:pathLst>
              <a:path w="1297939" h="1922779">
                <a:moveTo>
                  <a:pt x="0" y="0"/>
                </a:moveTo>
                <a:lnTo>
                  <a:pt x="0" y="778459"/>
                </a:lnTo>
                <a:lnTo>
                  <a:pt x="47236" y="780580"/>
                </a:lnTo>
                <a:lnTo>
                  <a:pt x="93284" y="786820"/>
                </a:lnTo>
                <a:lnTo>
                  <a:pt x="137961" y="796996"/>
                </a:lnTo>
                <a:lnTo>
                  <a:pt x="181083" y="810926"/>
                </a:lnTo>
                <a:lnTo>
                  <a:pt x="222468" y="828426"/>
                </a:lnTo>
                <a:lnTo>
                  <a:pt x="261932" y="849312"/>
                </a:lnTo>
                <a:lnTo>
                  <a:pt x="299292" y="873402"/>
                </a:lnTo>
                <a:lnTo>
                  <a:pt x="334364" y="900512"/>
                </a:lnTo>
                <a:lnTo>
                  <a:pt x="366966" y="930459"/>
                </a:lnTo>
                <a:lnTo>
                  <a:pt x="396914" y="963059"/>
                </a:lnTo>
                <a:lnTo>
                  <a:pt x="424025" y="998131"/>
                </a:lnTo>
                <a:lnTo>
                  <a:pt x="448116" y="1035490"/>
                </a:lnTo>
                <a:lnTo>
                  <a:pt x="469003" y="1074953"/>
                </a:lnTo>
                <a:lnTo>
                  <a:pt x="486503" y="1116337"/>
                </a:lnTo>
                <a:lnTo>
                  <a:pt x="500434" y="1159459"/>
                </a:lnTo>
                <a:lnTo>
                  <a:pt x="510611" y="1204135"/>
                </a:lnTo>
                <a:lnTo>
                  <a:pt x="516851" y="1250183"/>
                </a:lnTo>
                <a:lnTo>
                  <a:pt x="518972" y="1297419"/>
                </a:lnTo>
                <a:lnTo>
                  <a:pt x="516339" y="1349634"/>
                </a:lnTo>
                <a:lnTo>
                  <a:pt x="508503" y="1401128"/>
                </a:lnTo>
                <a:lnTo>
                  <a:pt x="495565" y="1451516"/>
                </a:lnTo>
                <a:lnTo>
                  <a:pt x="477622" y="1500416"/>
                </a:lnTo>
                <a:lnTo>
                  <a:pt x="454774" y="1547444"/>
                </a:lnTo>
                <a:lnTo>
                  <a:pt x="1136942" y="1922462"/>
                </a:lnTo>
                <a:lnTo>
                  <a:pt x="1159590" y="1879407"/>
                </a:lnTo>
                <a:lnTo>
                  <a:pt x="1180470" y="1835897"/>
                </a:lnTo>
                <a:lnTo>
                  <a:pt x="1199596" y="1791972"/>
                </a:lnTo>
                <a:lnTo>
                  <a:pt x="1216978" y="1747676"/>
                </a:lnTo>
                <a:lnTo>
                  <a:pt x="1232629" y="1703052"/>
                </a:lnTo>
                <a:lnTo>
                  <a:pt x="1246563" y="1658142"/>
                </a:lnTo>
                <a:lnTo>
                  <a:pt x="1258790" y="1612989"/>
                </a:lnTo>
                <a:lnTo>
                  <a:pt x="1269324" y="1567635"/>
                </a:lnTo>
                <a:lnTo>
                  <a:pt x="1278177" y="1522123"/>
                </a:lnTo>
                <a:lnTo>
                  <a:pt x="1285361" y="1476495"/>
                </a:lnTo>
                <a:lnTo>
                  <a:pt x="1290888" y="1430794"/>
                </a:lnTo>
                <a:lnTo>
                  <a:pt x="1294772" y="1385063"/>
                </a:lnTo>
                <a:lnTo>
                  <a:pt x="1297024" y="1339344"/>
                </a:lnTo>
                <a:lnTo>
                  <a:pt x="1297657" y="1293680"/>
                </a:lnTo>
                <a:lnTo>
                  <a:pt x="1296683" y="1248114"/>
                </a:lnTo>
                <a:lnTo>
                  <a:pt x="1294114" y="1202687"/>
                </a:lnTo>
                <a:lnTo>
                  <a:pt x="1289963" y="1157443"/>
                </a:lnTo>
                <a:lnTo>
                  <a:pt x="1284242" y="1112424"/>
                </a:lnTo>
                <a:lnTo>
                  <a:pt x="1276964" y="1067673"/>
                </a:lnTo>
                <a:lnTo>
                  <a:pt x="1268141" y="1023232"/>
                </a:lnTo>
                <a:lnTo>
                  <a:pt x="1257785" y="979144"/>
                </a:lnTo>
                <a:lnTo>
                  <a:pt x="1245909" y="935451"/>
                </a:lnTo>
                <a:lnTo>
                  <a:pt x="1232525" y="892197"/>
                </a:lnTo>
                <a:lnTo>
                  <a:pt x="1217603" y="849312"/>
                </a:lnTo>
                <a:lnTo>
                  <a:pt x="1201283" y="807173"/>
                </a:lnTo>
                <a:lnTo>
                  <a:pt x="1183449" y="765488"/>
                </a:lnTo>
                <a:lnTo>
                  <a:pt x="1164157" y="724412"/>
                </a:lnTo>
                <a:lnTo>
                  <a:pt x="1143419" y="683987"/>
                </a:lnTo>
                <a:lnTo>
                  <a:pt x="1121248" y="644255"/>
                </a:lnTo>
                <a:lnTo>
                  <a:pt x="1097655" y="605260"/>
                </a:lnTo>
                <a:lnTo>
                  <a:pt x="1072653" y="567044"/>
                </a:lnTo>
                <a:lnTo>
                  <a:pt x="1046254" y="529648"/>
                </a:lnTo>
                <a:lnTo>
                  <a:pt x="1018471" y="493117"/>
                </a:lnTo>
                <a:lnTo>
                  <a:pt x="989317" y="457493"/>
                </a:lnTo>
                <a:lnTo>
                  <a:pt x="958803" y="422817"/>
                </a:lnTo>
                <a:lnTo>
                  <a:pt x="926942" y="389134"/>
                </a:lnTo>
                <a:lnTo>
                  <a:pt x="893746" y="356484"/>
                </a:lnTo>
                <a:lnTo>
                  <a:pt x="859228" y="324912"/>
                </a:lnTo>
                <a:lnTo>
                  <a:pt x="823400" y="294459"/>
                </a:lnTo>
                <a:lnTo>
                  <a:pt x="786274" y="265168"/>
                </a:lnTo>
                <a:lnTo>
                  <a:pt x="747863" y="237081"/>
                </a:lnTo>
                <a:lnTo>
                  <a:pt x="708179" y="210243"/>
                </a:lnTo>
                <a:lnTo>
                  <a:pt x="667235" y="184693"/>
                </a:lnTo>
                <a:lnTo>
                  <a:pt x="625043" y="160477"/>
                </a:lnTo>
                <a:lnTo>
                  <a:pt x="580442" y="137075"/>
                </a:lnTo>
                <a:lnTo>
                  <a:pt x="535061" y="115464"/>
                </a:lnTo>
                <a:lnTo>
                  <a:pt x="488955" y="95659"/>
                </a:lnTo>
                <a:lnTo>
                  <a:pt x="442178" y="77673"/>
                </a:lnTo>
                <a:lnTo>
                  <a:pt x="394786" y="61521"/>
                </a:lnTo>
                <a:lnTo>
                  <a:pt x="346831" y="47217"/>
                </a:lnTo>
                <a:lnTo>
                  <a:pt x="298370" y="34774"/>
                </a:lnTo>
                <a:lnTo>
                  <a:pt x="249455" y="24207"/>
                </a:lnTo>
                <a:lnTo>
                  <a:pt x="200143" y="15530"/>
                </a:lnTo>
                <a:lnTo>
                  <a:pt x="150486" y="8756"/>
                </a:lnTo>
                <a:lnTo>
                  <a:pt x="100541" y="3901"/>
                </a:lnTo>
                <a:lnTo>
                  <a:pt x="50360" y="977"/>
                </a:lnTo>
                <a:lnTo>
                  <a:pt x="0" y="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3329135" y="3131535"/>
            <a:ext cx="2435225" cy="1850389"/>
          </a:xfrm>
          <a:custGeom>
            <a:avLst/>
            <a:gdLst/>
            <a:ahLst/>
            <a:cxnLst/>
            <a:rect l="l" t="t" r="r" b="b"/>
            <a:pathLst>
              <a:path w="2435225" h="1850389">
                <a:moveTo>
                  <a:pt x="123775" y="0"/>
                </a:moveTo>
                <a:lnTo>
                  <a:pt x="103875" y="44391"/>
                </a:lnTo>
                <a:lnTo>
                  <a:pt x="85768" y="89127"/>
                </a:lnTo>
                <a:lnTo>
                  <a:pt x="69438" y="134166"/>
                </a:lnTo>
                <a:lnTo>
                  <a:pt x="54872" y="179465"/>
                </a:lnTo>
                <a:lnTo>
                  <a:pt x="42053" y="224984"/>
                </a:lnTo>
                <a:lnTo>
                  <a:pt x="30967" y="270680"/>
                </a:lnTo>
                <a:lnTo>
                  <a:pt x="21599" y="316512"/>
                </a:lnTo>
                <a:lnTo>
                  <a:pt x="13933" y="362438"/>
                </a:lnTo>
                <a:lnTo>
                  <a:pt x="7956" y="408416"/>
                </a:lnTo>
                <a:lnTo>
                  <a:pt x="3651" y="454404"/>
                </a:lnTo>
                <a:lnTo>
                  <a:pt x="1004" y="500362"/>
                </a:lnTo>
                <a:lnTo>
                  <a:pt x="0" y="546246"/>
                </a:lnTo>
                <a:lnTo>
                  <a:pt x="623" y="592016"/>
                </a:lnTo>
                <a:lnTo>
                  <a:pt x="2859" y="637630"/>
                </a:lnTo>
                <a:lnTo>
                  <a:pt x="6692" y="683045"/>
                </a:lnTo>
                <a:lnTo>
                  <a:pt x="12108" y="728221"/>
                </a:lnTo>
                <a:lnTo>
                  <a:pt x="19092" y="773115"/>
                </a:lnTo>
                <a:lnTo>
                  <a:pt x="27628" y="817685"/>
                </a:lnTo>
                <a:lnTo>
                  <a:pt x="37702" y="861891"/>
                </a:lnTo>
                <a:lnTo>
                  <a:pt x="49298" y="905690"/>
                </a:lnTo>
                <a:lnTo>
                  <a:pt x="62402" y="949041"/>
                </a:lnTo>
                <a:lnTo>
                  <a:pt x="76998" y="991901"/>
                </a:lnTo>
                <a:lnTo>
                  <a:pt x="93072" y="1034230"/>
                </a:lnTo>
                <a:lnTo>
                  <a:pt x="110608" y="1075985"/>
                </a:lnTo>
                <a:lnTo>
                  <a:pt x="129591" y="1117124"/>
                </a:lnTo>
                <a:lnTo>
                  <a:pt x="150007" y="1157607"/>
                </a:lnTo>
                <a:lnTo>
                  <a:pt x="171840" y="1197390"/>
                </a:lnTo>
                <a:lnTo>
                  <a:pt x="195076" y="1236433"/>
                </a:lnTo>
                <a:lnTo>
                  <a:pt x="219698" y="1274694"/>
                </a:lnTo>
                <a:lnTo>
                  <a:pt x="245693" y="1312131"/>
                </a:lnTo>
                <a:lnTo>
                  <a:pt x="273046" y="1348702"/>
                </a:lnTo>
                <a:lnTo>
                  <a:pt x="301740" y="1384366"/>
                </a:lnTo>
                <a:lnTo>
                  <a:pt x="331762" y="1419080"/>
                </a:lnTo>
                <a:lnTo>
                  <a:pt x="363096" y="1452804"/>
                </a:lnTo>
                <a:lnTo>
                  <a:pt x="395727" y="1485495"/>
                </a:lnTo>
                <a:lnTo>
                  <a:pt x="429640" y="1517112"/>
                </a:lnTo>
                <a:lnTo>
                  <a:pt x="464821" y="1547612"/>
                </a:lnTo>
                <a:lnTo>
                  <a:pt x="501253" y="1576955"/>
                </a:lnTo>
                <a:lnTo>
                  <a:pt x="538923" y="1605098"/>
                </a:lnTo>
                <a:lnTo>
                  <a:pt x="577814" y="1632000"/>
                </a:lnTo>
                <a:lnTo>
                  <a:pt x="617913" y="1657619"/>
                </a:lnTo>
                <a:lnTo>
                  <a:pt x="659203" y="1681914"/>
                </a:lnTo>
                <a:lnTo>
                  <a:pt x="701671" y="1704842"/>
                </a:lnTo>
                <a:lnTo>
                  <a:pt x="745301" y="1726361"/>
                </a:lnTo>
                <a:lnTo>
                  <a:pt x="789764" y="1746289"/>
                </a:lnTo>
                <a:lnTo>
                  <a:pt x="834593" y="1764421"/>
                </a:lnTo>
                <a:lnTo>
                  <a:pt x="879743" y="1780771"/>
                </a:lnTo>
                <a:lnTo>
                  <a:pt x="925173" y="1795354"/>
                </a:lnTo>
                <a:lnTo>
                  <a:pt x="970840" y="1808184"/>
                </a:lnTo>
                <a:lnTo>
                  <a:pt x="1016699" y="1819273"/>
                </a:lnTo>
                <a:lnTo>
                  <a:pt x="1062710" y="1828637"/>
                </a:lnTo>
                <a:lnTo>
                  <a:pt x="1108828" y="1836290"/>
                </a:lnTo>
                <a:lnTo>
                  <a:pt x="1155011" y="1842244"/>
                </a:lnTo>
                <a:lnTo>
                  <a:pt x="1201215" y="1846514"/>
                </a:lnTo>
                <a:lnTo>
                  <a:pt x="1247399" y="1849115"/>
                </a:lnTo>
                <a:lnTo>
                  <a:pt x="1293519" y="1850059"/>
                </a:lnTo>
                <a:lnTo>
                  <a:pt x="1339532" y="1849361"/>
                </a:lnTo>
                <a:lnTo>
                  <a:pt x="1385395" y="1847035"/>
                </a:lnTo>
                <a:lnTo>
                  <a:pt x="1431066" y="1843095"/>
                </a:lnTo>
                <a:lnTo>
                  <a:pt x="1476501" y="1837555"/>
                </a:lnTo>
                <a:lnTo>
                  <a:pt x="1521658" y="1830428"/>
                </a:lnTo>
                <a:lnTo>
                  <a:pt x="1566494" y="1821728"/>
                </a:lnTo>
                <a:lnTo>
                  <a:pt x="1610966" y="1811471"/>
                </a:lnTo>
                <a:lnTo>
                  <a:pt x="1655030" y="1799668"/>
                </a:lnTo>
                <a:lnTo>
                  <a:pt x="1698645" y="1786335"/>
                </a:lnTo>
                <a:lnTo>
                  <a:pt x="1741767" y="1771486"/>
                </a:lnTo>
                <a:lnTo>
                  <a:pt x="1784353" y="1755133"/>
                </a:lnTo>
                <a:lnTo>
                  <a:pt x="1826361" y="1737292"/>
                </a:lnTo>
                <a:lnTo>
                  <a:pt x="1867747" y="1717976"/>
                </a:lnTo>
                <a:lnTo>
                  <a:pt x="1908469" y="1697199"/>
                </a:lnTo>
                <a:lnTo>
                  <a:pt x="1948484" y="1674975"/>
                </a:lnTo>
                <a:lnTo>
                  <a:pt x="1987748" y="1651318"/>
                </a:lnTo>
                <a:lnTo>
                  <a:pt x="2026220" y="1626242"/>
                </a:lnTo>
                <a:lnTo>
                  <a:pt x="2063855" y="1599761"/>
                </a:lnTo>
                <a:lnTo>
                  <a:pt x="2100612" y="1571888"/>
                </a:lnTo>
                <a:lnTo>
                  <a:pt x="2136447" y="1542639"/>
                </a:lnTo>
                <a:lnTo>
                  <a:pt x="2171317" y="1512025"/>
                </a:lnTo>
                <a:lnTo>
                  <a:pt x="2205180" y="1480063"/>
                </a:lnTo>
                <a:lnTo>
                  <a:pt x="2237993" y="1446765"/>
                </a:lnTo>
                <a:lnTo>
                  <a:pt x="2269712" y="1412145"/>
                </a:lnTo>
                <a:lnTo>
                  <a:pt x="2300295" y="1376218"/>
                </a:lnTo>
                <a:lnTo>
                  <a:pt x="2329699" y="1338997"/>
                </a:lnTo>
                <a:lnTo>
                  <a:pt x="2357881" y="1300496"/>
                </a:lnTo>
                <a:lnTo>
                  <a:pt x="2384799" y="1260729"/>
                </a:lnTo>
                <a:lnTo>
                  <a:pt x="2410408" y="1219711"/>
                </a:lnTo>
                <a:lnTo>
                  <a:pt x="2434667" y="1177455"/>
                </a:lnTo>
                <a:lnTo>
                  <a:pt x="2241545" y="1071287"/>
                </a:lnTo>
                <a:lnTo>
                  <a:pt x="1311370" y="1071287"/>
                </a:lnTo>
                <a:lnTo>
                  <a:pt x="1266725" y="1070578"/>
                </a:lnTo>
                <a:lnTo>
                  <a:pt x="1222029" y="1065975"/>
                </a:lnTo>
                <a:lnTo>
                  <a:pt x="1177529" y="1057407"/>
                </a:lnTo>
                <a:lnTo>
                  <a:pt x="1133475" y="1044801"/>
                </a:lnTo>
                <a:lnTo>
                  <a:pt x="1090116" y="1028085"/>
                </a:lnTo>
                <a:lnTo>
                  <a:pt x="1047700" y="1007186"/>
                </a:lnTo>
                <a:lnTo>
                  <a:pt x="1006843" y="982237"/>
                </a:lnTo>
                <a:lnTo>
                  <a:pt x="969059" y="954145"/>
                </a:lnTo>
                <a:lnTo>
                  <a:pt x="934430" y="923167"/>
                </a:lnTo>
                <a:lnTo>
                  <a:pt x="903043" y="889563"/>
                </a:lnTo>
                <a:lnTo>
                  <a:pt x="874979" y="853592"/>
                </a:lnTo>
                <a:lnTo>
                  <a:pt x="850325" y="815512"/>
                </a:lnTo>
                <a:lnTo>
                  <a:pt x="829163" y="775581"/>
                </a:lnTo>
                <a:lnTo>
                  <a:pt x="811577" y="734059"/>
                </a:lnTo>
                <a:lnTo>
                  <a:pt x="797653" y="691205"/>
                </a:lnTo>
                <a:lnTo>
                  <a:pt x="787474" y="647276"/>
                </a:lnTo>
                <a:lnTo>
                  <a:pt x="781124" y="602533"/>
                </a:lnTo>
                <a:lnTo>
                  <a:pt x="778687" y="557233"/>
                </a:lnTo>
                <a:lnTo>
                  <a:pt x="780247" y="511635"/>
                </a:lnTo>
                <a:lnTo>
                  <a:pt x="785888" y="465999"/>
                </a:lnTo>
                <a:lnTo>
                  <a:pt x="795696" y="420582"/>
                </a:lnTo>
                <a:lnTo>
                  <a:pt x="809752" y="375645"/>
                </a:lnTo>
                <a:lnTo>
                  <a:pt x="828143" y="331444"/>
                </a:lnTo>
                <a:lnTo>
                  <a:pt x="123775" y="0"/>
                </a:lnTo>
                <a:close/>
              </a:path>
              <a:path w="2435225" h="1850389">
                <a:moveTo>
                  <a:pt x="1752499" y="802436"/>
                </a:moveTo>
                <a:lnTo>
                  <a:pt x="1727883" y="842807"/>
                </a:lnTo>
                <a:lnTo>
                  <a:pt x="1700230" y="880152"/>
                </a:lnTo>
                <a:lnTo>
                  <a:pt x="1669787" y="914399"/>
                </a:lnTo>
                <a:lnTo>
                  <a:pt x="1636805" y="945476"/>
                </a:lnTo>
                <a:lnTo>
                  <a:pt x="1601532" y="973310"/>
                </a:lnTo>
                <a:lnTo>
                  <a:pt x="1564217" y="997830"/>
                </a:lnTo>
                <a:lnTo>
                  <a:pt x="1525108" y="1018963"/>
                </a:lnTo>
                <a:lnTo>
                  <a:pt x="1484454" y="1036636"/>
                </a:lnTo>
                <a:lnTo>
                  <a:pt x="1442505" y="1050777"/>
                </a:lnTo>
                <a:lnTo>
                  <a:pt x="1399509" y="1061314"/>
                </a:lnTo>
                <a:lnTo>
                  <a:pt x="1355714" y="1068175"/>
                </a:lnTo>
                <a:lnTo>
                  <a:pt x="1311370" y="1071287"/>
                </a:lnTo>
                <a:lnTo>
                  <a:pt x="2241545" y="1071287"/>
                </a:lnTo>
                <a:lnTo>
                  <a:pt x="1752499" y="802436"/>
                </a:lnTo>
                <a:close/>
              </a:path>
            </a:pathLst>
          </a:custGeom>
          <a:solidFill>
            <a:srgbClr val="51362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3452916" y="2386528"/>
            <a:ext cx="1174115" cy="1076960"/>
          </a:xfrm>
          <a:custGeom>
            <a:avLst/>
            <a:gdLst/>
            <a:ahLst/>
            <a:cxnLst/>
            <a:rect l="l" t="t" r="r" b="b"/>
            <a:pathLst>
              <a:path w="1174114" h="1076960">
                <a:moveTo>
                  <a:pt x="1173937" y="0"/>
                </a:moveTo>
                <a:lnTo>
                  <a:pt x="1123837" y="962"/>
                </a:lnTo>
                <a:lnTo>
                  <a:pt x="1074083" y="3832"/>
                </a:lnTo>
                <a:lnTo>
                  <a:pt x="1024718" y="8581"/>
                </a:lnTo>
                <a:lnTo>
                  <a:pt x="975786" y="15182"/>
                </a:lnTo>
                <a:lnTo>
                  <a:pt x="927332" y="23605"/>
                </a:lnTo>
                <a:lnTo>
                  <a:pt x="879400" y="33824"/>
                </a:lnTo>
                <a:lnTo>
                  <a:pt x="832033" y="45811"/>
                </a:lnTo>
                <a:lnTo>
                  <a:pt x="785276" y="59536"/>
                </a:lnTo>
                <a:lnTo>
                  <a:pt x="739172" y="74974"/>
                </a:lnTo>
                <a:lnTo>
                  <a:pt x="693767" y="92094"/>
                </a:lnTo>
                <a:lnTo>
                  <a:pt x="649103" y="110871"/>
                </a:lnTo>
                <a:lnTo>
                  <a:pt x="605224" y="131274"/>
                </a:lnTo>
                <a:lnTo>
                  <a:pt x="562176" y="153278"/>
                </a:lnTo>
                <a:lnTo>
                  <a:pt x="520002" y="176853"/>
                </a:lnTo>
                <a:lnTo>
                  <a:pt x="478745" y="201972"/>
                </a:lnTo>
                <a:lnTo>
                  <a:pt x="438451" y="228607"/>
                </a:lnTo>
                <a:lnTo>
                  <a:pt x="399162" y="256730"/>
                </a:lnTo>
                <a:lnTo>
                  <a:pt x="360924" y="286313"/>
                </a:lnTo>
                <a:lnTo>
                  <a:pt x="323779" y="317327"/>
                </a:lnTo>
                <a:lnTo>
                  <a:pt x="287773" y="349746"/>
                </a:lnTo>
                <a:lnTo>
                  <a:pt x="252949" y="383541"/>
                </a:lnTo>
                <a:lnTo>
                  <a:pt x="219351" y="418684"/>
                </a:lnTo>
                <a:lnTo>
                  <a:pt x="187024" y="455147"/>
                </a:lnTo>
                <a:lnTo>
                  <a:pt x="156011" y="492903"/>
                </a:lnTo>
                <a:lnTo>
                  <a:pt x="126356" y="531922"/>
                </a:lnTo>
                <a:lnTo>
                  <a:pt x="98104" y="572178"/>
                </a:lnTo>
                <a:lnTo>
                  <a:pt x="71298" y="613643"/>
                </a:lnTo>
                <a:lnTo>
                  <a:pt x="45983" y="656288"/>
                </a:lnTo>
                <a:lnTo>
                  <a:pt x="22202" y="700085"/>
                </a:lnTo>
                <a:lnTo>
                  <a:pt x="0" y="745007"/>
                </a:lnTo>
                <a:lnTo>
                  <a:pt x="704367" y="1076452"/>
                </a:lnTo>
                <a:lnTo>
                  <a:pt x="727746" y="1032379"/>
                </a:lnTo>
                <a:lnTo>
                  <a:pt x="754907" y="991222"/>
                </a:lnTo>
                <a:lnTo>
                  <a:pt x="785574" y="953156"/>
                </a:lnTo>
                <a:lnTo>
                  <a:pt x="819472" y="918354"/>
                </a:lnTo>
                <a:lnTo>
                  <a:pt x="856326" y="886993"/>
                </a:lnTo>
                <a:lnTo>
                  <a:pt x="895861" y="859247"/>
                </a:lnTo>
                <a:lnTo>
                  <a:pt x="937800" y="835289"/>
                </a:lnTo>
                <a:lnTo>
                  <a:pt x="981869" y="815296"/>
                </a:lnTo>
                <a:lnTo>
                  <a:pt x="1027793" y="799442"/>
                </a:lnTo>
                <a:lnTo>
                  <a:pt x="1075296" y="787901"/>
                </a:lnTo>
                <a:lnTo>
                  <a:pt x="1124102" y="780848"/>
                </a:lnTo>
                <a:lnTo>
                  <a:pt x="1173937" y="778459"/>
                </a:lnTo>
                <a:lnTo>
                  <a:pt x="1173937" y="0"/>
                </a:lnTo>
                <a:close/>
              </a:path>
            </a:pathLst>
          </a:custGeom>
          <a:solidFill>
            <a:srgbClr val="DD3F4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 txBox="1"/>
          <p:nvPr/>
        </p:nvSpPr>
        <p:spPr>
          <a:xfrm>
            <a:off x="4899447" y="2872588"/>
            <a:ext cx="752755" cy="5651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970" marR="5080" indent="-1905" algn="ctr">
              <a:lnSpc>
                <a:spcPct val="101699"/>
              </a:lnSpc>
            </a:pPr>
            <a:r>
              <a:rPr lang="en-US" sz="1200" spc="-5" dirty="0" smtClean="0">
                <a:solidFill>
                  <a:srgbClr val="FFFFFF"/>
                </a:solidFill>
                <a:latin typeface="Calibri"/>
                <a:cs typeface="Calibri"/>
              </a:rPr>
              <a:t>Środkowa Europa</a:t>
            </a:r>
            <a:endParaRPr lang="pl-PL" sz="1200" spc="-5" dirty="0" smtClean="0">
              <a:solidFill>
                <a:srgbClr val="FFFFFF"/>
              </a:solidFill>
              <a:latin typeface="Calibri"/>
              <a:cs typeface="Calibri"/>
            </a:endParaRPr>
          </a:p>
          <a:p>
            <a:pPr marL="13970" marR="5080" indent="-1905" algn="ctr">
              <a:lnSpc>
                <a:spcPct val="101699"/>
              </a:lnSpc>
            </a:pPr>
            <a:r>
              <a:rPr sz="1200" dirty="0" smtClean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r>
              <a:rPr lang="pl-PL" sz="1200" dirty="0" smtClean="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r>
              <a:rPr sz="1200" dirty="0" smtClean="0">
                <a:solidFill>
                  <a:srgbClr val="FFFFFF"/>
                </a:solidFill>
                <a:latin typeface="Calibri"/>
                <a:cs typeface="Calibri"/>
              </a:rPr>
              <a:t>%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789010" y="4114800"/>
            <a:ext cx="757737" cy="5651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6205" marR="5080" indent="-104139" algn="ctr">
              <a:lnSpc>
                <a:spcPct val="101699"/>
              </a:lnSpc>
            </a:pPr>
            <a:r>
              <a:rPr lang="en-US" sz="1200" spc="5" dirty="0" smtClean="0">
                <a:solidFill>
                  <a:srgbClr val="FFFFFF"/>
                </a:solidFill>
                <a:latin typeface="Calibri"/>
                <a:cs typeface="Calibri"/>
              </a:rPr>
              <a:t>Kraje Nordyckie</a:t>
            </a:r>
            <a:r>
              <a:rPr sz="1200" dirty="0" smtClean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r>
              <a:rPr lang="pl-PL" sz="1200" dirty="0" smtClean="0">
                <a:solidFill>
                  <a:srgbClr val="FFFFFF"/>
                </a:solidFill>
                <a:latin typeface="Calibri"/>
                <a:cs typeface="Calibri"/>
              </a:rPr>
              <a:t>6</a:t>
            </a:r>
            <a:r>
              <a:rPr sz="1200" dirty="0" smtClean="0">
                <a:solidFill>
                  <a:srgbClr val="FFFFFF"/>
                </a:solidFill>
                <a:latin typeface="Calibri"/>
                <a:cs typeface="Calibri"/>
              </a:rPr>
              <a:t>%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739906" y="2560564"/>
            <a:ext cx="757555" cy="7535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ct val="101699"/>
              </a:lnSpc>
            </a:pPr>
            <a:r>
              <a:rPr lang="pl-PL" sz="1200" dirty="0" smtClean="0">
                <a:solidFill>
                  <a:srgbClr val="FFFFFF"/>
                </a:solidFill>
                <a:latin typeface="Calibri"/>
                <a:cs typeface="Calibri"/>
              </a:rPr>
              <a:t>Połudn.</a:t>
            </a:r>
            <a:r>
              <a:rPr sz="1200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&amp;  </a:t>
            </a:r>
            <a:r>
              <a:rPr lang="pl-PL" sz="1200" spc="-10" dirty="0" smtClean="0">
                <a:solidFill>
                  <a:srgbClr val="FFFFFF"/>
                </a:solidFill>
                <a:latin typeface="Calibri"/>
                <a:cs typeface="Calibri"/>
              </a:rPr>
              <a:t>Wsch.</a:t>
            </a:r>
            <a:r>
              <a:rPr sz="1200" spc="-85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 err="1" smtClean="0">
                <a:solidFill>
                  <a:srgbClr val="FFFFFF"/>
                </a:solidFill>
                <a:latin typeface="Calibri"/>
                <a:cs typeface="Calibri"/>
              </a:rPr>
              <a:t>Europ</a:t>
            </a:r>
            <a:r>
              <a:rPr lang="pl-PL" sz="1200" spc="-5" dirty="0" smtClean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200" spc="-5" dirty="0" smtClean="0">
                <a:solidFill>
                  <a:srgbClr val="FFFFFF"/>
                </a:solidFill>
                <a:latin typeface="Calibri"/>
                <a:cs typeface="Calibri"/>
              </a:rPr>
              <a:t>  </a:t>
            </a:r>
            <a:r>
              <a:rPr sz="1200" dirty="0" smtClean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lang="pl-PL" sz="1200" dirty="0" smtClean="0">
                <a:solidFill>
                  <a:srgbClr val="FFFFFF"/>
                </a:solidFill>
                <a:latin typeface="Calibri"/>
                <a:cs typeface="Calibri"/>
              </a:rPr>
              <a:t>9</a:t>
            </a:r>
            <a:r>
              <a:rPr sz="1200" dirty="0" smtClean="0">
                <a:solidFill>
                  <a:srgbClr val="FFFFFF"/>
                </a:solidFill>
                <a:latin typeface="Calibri"/>
                <a:cs typeface="Calibri"/>
              </a:rPr>
              <a:t>%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721355" y="1864804"/>
            <a:ext cx="1813560" cy="29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798830" algn="l"/>
              </a:tabLst>
            </a:pPr>
            <a:r>
              <a:rPr sz="1800" b="1" dirty="0">
                <a:latin typeface="Calibri"/>
                <a:cs typeface="Calibri"/>
              </a:rPr>
              <a:t>M</a:t>
            </a:r>
            <a:r>
              <a:rPr sz="1800" b="1" spc="-11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E</a:t>
            </a:r>
            <a:r>
              <a:rPr sz="1800" b="1" spc="-135" dirty="0">
                <a:latin typeface="Calibri"/>
                <a:cs typeface="Calibri"/>
              </a:rPr>
              <a:t> </a:t>
            </a:r>
            <a:r>
              <a:rPr sz="1800" b="1" spc="150" dirty="0">
                <a:latin typeface="Calibri"/>
                <a:cs typeface="Calibri"/>
              </a:rPr>
              <a:t>AL	SE</a:t>
            </a:r>
            <a:r>
              <a:rPr sz="1800" b="1" spc="-13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R</a:t>
            </a:r>
            <a:r>
              <a:rPr sz="1800" b="1" spc="-16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V</a:t>
            </a:r>
            <a:r>
              <a:rPr sz="1800" b="1" spc="-13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I</a:t>
            </a:r>
            <a:r>
              <a:rPr sz="1800" b="1" spc="-13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C</a:t>
            </a:r>
            <a:r>
              <a:rPr sz="1800" b="1" spc="-13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E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384630" y="2369279"/>
            <a:ext cx="2584450" cy="2625725"/>
          </a:xfrm>
          <a:custGeom>
            <a:avLst/>
            <a:gdLst/>
            <a:ahLst/>
            <a:cxnLst/>
            <a:rect l="l" t="t" r="r" b="b"/>
            <a:pathLst>
              <a:path w="2584450" h="2625725">
                <a:moveTo>
                  <a:pt x="775474" y="1439798"/>
                </a:moveTo>
                <a:lnTo>
                  <a:pt x="0" y="1638909"/>
                </a:lnTo>
                <a:lnTo>
                  <a:pt x="12804" y="1685299"/>
                </a:lnTo>
                <a:lnTo>
                  <a:pt x="27157" y="1730841"/>
                </a:lnTo>
                <a:lnTo>
                  <a:pt x="43024" y="1775513"/>
                </a:lnTo>
                <a:lnTo>
                  <a:pt x="60367" y="1819295"/>
                </a:lnTo>
                <a:lnTo>
                  <a:pt x="79152" y="1862164"/>
                </a:lnTo>
                <a:lnTo>
                  <a:pt x="99341" y="1904099"/>
                </a:lnTo>
                <a:lnTo>
                  <a:pt x="120900" y="1945079"/>
                </a:lnTo>
                <a:lnTo>
                  <a:pt x="143790" y="1985083"/>
                </a:lnTo>
                <a:lnTo>
                  <a:pt x="167978" y="2024090"/>
                </a:lnTo>
                <a:lnTo>
                  <a:pt x="193425" y="2062077"/>
                </a:lnTo>
                <a:lnTo>
                  <a:pt x="220098" y="2099024"/>
                </a:lnTo>
                <a:lnTo>
                  <a:pt x="247958" y="2134909"/>
                </a:lnTo>
                <a:lnTo>
                  <a:pt x="276970" y="2169711"/>
                </a:lnTo>
                <a:lnTo>
                  <a:pt x="307099" y="2203409"/>
                </a:lnTo>
                <a:lnTo>
                  <a:pt x="338307" y="2235981"/>
                </a:lnTo>
                <a:lnTo>
                  <a:pt x="370560" y="2267406"/>
                </a:lnTo>
                <a:lnTo>
                  <a:pt x="403820" y="2297662"/>
                </a:lnTo>
                <a:lnTo>
                  <a:pt x="438051" y="2326729"/>
                </a:lnTo>
                <a:lnTo>
                  <a:pt x="473218" y="2354584"/>
                </a:lnTo>
                <a:lnTo>
                  <a:pt x="509285" y="2381207"/>
                </a:lnTo>
                <a:lnTo>
                  <a:pt x="546215" y="2406576"/>
                </a:lnTo>
                <a:lnTo>
                  <a:pt x="583972" y="2430670"/>
                </a:lnTo>
                <a:lnTo>
                  <a:pt x="622520" y="2453467"/>
                </a:lnTo>
                <a:lnTo>
                  <a:pt x="661824" y="2474946"/>
                </a:lnTo>
                <a:lnTo>
                  <a:pt x="701846" y="2495087"/>
                </a:lnTo>
                <a:lnTo>
                  <a:pt x="742551" y="2513866"/>
                </a:lnTo>
                <a:lnTo>
                  <a:pt x="783903" y="2531264"/>
                </a:lnTo>
                <a:lnTo>
                  <a:pt x="825865" y="2547258"/>
                </a:lnTo>
                <a:lnTo>
                  <a:pt x="868402" y="2561828"/>
                </a:lnTo>
                <a:lnTo>
                  <a:pt x="911478" y="2574952"/>
                </a:lnTo>
                <a:lnTo>
                  <a:pt x="955055" y="2586608"/>
                </a:lnTo>
                <a:lnTo>
                  <a:pt x="999099" y="2596776"/>
                </a:lnTo>
                <a:lnTo>
                  <a:pt x="1043573" y="2605434"/>
                </a:lnTo>
                <a:lnTo>
                  <a:pt x="1088441" y="2612560"/>
                </a:lnTo>
                <a:lnTo>
                  <a:pt x="1133668" y="2618134"/>
                </a:lnTo>
                <a:lnTo>
                  <a:pt x="1179215" y="2622134"/>
                </a:lnTo>
                <a:lnTo>
                  <a:pt x="1225049" y="2624538"/>
                </a:lnTo>
                <a:lnTo>
                  <a:pt x="1271132" y="2625326"/>
                </a:lnTo>
                <a:lnTo>
                  <a:pt x="1317429" y="2624475"/>
                </a:lnTo>
                <a:lnTo>
                  <a:pt x="1363903" y="2621965"/>
                </a:lnTo>
                <a:lnTo>
                  <a:pt x="1410519" y="2617774"/>
                </a:lnTo>
                <a:lnTo>
                  <a:pt x="1457240" y="2611881"/>
                </a:lnTo>
                <a:lnTo>
                  <a:pt x="1504029" y="2604265"/>
                </a:lnTo>
                <a:lnTo>
                  <a:pt x="1550852" y="2594904"/>
                </a:lnTo>
                <a:lnTo>
                  <a:pt x="1597672" y="2583776"/>
                </a:lnTo>
                <a:lnTo>
                  <a:pt x="1644062" y="2570971"/>
                </a:lnTo>
                <a:lnTo>
                  <a:pt x="1689604" y="2556617"/>
                </a:lnTo>
                <a:lnTo>
                  <a:pt x="1734276" y="2540750"/>
                </a:lnTo>
                <a:lnTo>
                  <a:pt x="1778058" y="2523406"/>
                </a:lnTo>
                <a:lnTo>
                  <a:pt x="1820927" y="2504620"/>
                </a:lnTo>
                <a:lnTo>
                  <a:pt x="1862862" y="2484431"/>
                </a:lnTo>
                <a:lnTo>
                  <a:pt x="1903842" y="2462872"/>
                </a:lnTo>
                <a:lnTo>
                  <a:pt x="1943846" y="2439981"/>
                </a:lnTo>
                <a:lnTo>
                  <a:pt x="1982853" y="2415793"/>
                </a:lnTo>
                <a:lnTo>
                  <a:pt x="2020840" y="2390345"/>
                </a:lnTo>
                <a:lnTo>
                  <a:pt x="2057787" y="2363673"/>
                </a:lnTo>
                <a:lnTo>
                  <a:pt x="2093672" y="2335812"/>
                </a:lnTo>
                <a:lnTo>
                  <a:pt x="2128474" y="2306800"/>
                </a:lnTo>
                <a:lnTo>
                  <a:pt x="2162172" y="2276671"/>
                </a:lnTo>
                <a:lnTo>
                  <a:pt x="2194744" y="2245463"/>
                </a:lnTo>
                <a:lnTo>
                  <a:pt x="2226169" y="2213210"/>
                </a:lnTo>
                <a:lnTo>
                  <a:pt x="2256425" y="2179950"/>
                </a:lnTo>
                <a:lnTo>
                  <a:pt x="2285492" y="2145718"/>
                </a:lnTo>
                <a:lnTo>
                  <a:pt x="2313347" y="2110551"/>
                </a:lnTo>
                <a:lnTo>
                  <a:pt x="2339970" y="2074485"/>
                </a:lnTo>
                <a:lnTo>
                  <a:pt x="2365339" y="2037555"/>
                </a:lnTo>
                <a:lnTo>
                  <a:pt x="2389433" y="1999798"/>
                </a:lnTo>
                <a:lnTo>
                  <a:pt x="2412230" y="1961249"/>
                </a:lnTo>
                <a:lnTo>
                  <a:pt x="2433709" y="1921946"/>
                </a:lnTo>
                <a:lnTo>
                  <a:pt x="2453850" y="1881924"/>
                </a:lnTo>
                <a:lnTo>
                  <a:pt x="2472629" y="1841219"/>
                </a:lnTo>
                <a:lnTo>
                  <a:pt x="2479714" y="1824380"/>
                </a:lnTo>
                <a:lnTo>
                  <a:pt x="1271270" y="1824380"/>
                </a:lnTo>
                <a:lnTo>
                  <a:pt x="1221694" y="1821991"/>
                </a:lnTo>
                <a:lnTo>
                  <a:pt x="1173281" y="1814954"/>
                </a:lnTo>
                <a:lnTo>
                  <a:pt x="1126284" y="1803468"/>
                </a:lnTo>
                <a:lnTo>
                  <a:pt x="1080957" y="1787729"/>
                </a:lnTo>
                <a:lnTo>
                  <a:pt x="1037554" y="1767935"/>
                </a:lnTo>
                <a:lnTo>
                  <a:pt x="996331" y="1744281"/>
                </a:lnTo>
                <a:lnTo>
                  <a:pt x="957540" y="1716966"/>
                </a:lnTo>
                <a:lnTo>
                  <a:pt x="921436" y="1686187"/>
                </a:lnTo>
                <a:lnTo>
                  <a:pt x="888273" y="1652141"/>
                </a:lnTo>
                <a:lnTo>
                  <a:pt x="858306" y="1615024"/>
                </a:lnTo>
                <a:lnTo>
                  <a:pt x="831788" y="1575035"/>
                </a:lnTo>
                <a:lnTo>
                  <a:pt x="808974" y="1532369"/>
                </a:lnTo>
                <a:lnTo>
                  <a:pt x="790118" y="1487225"/>
                </a:lnTo>
                <a:lnTo>
                  <a:pt x="775474" y="1439798"/>
                </a:lnTo>
                <a:close/>
              </a:path>
              <a:path w="2584450" h="2625725">
                <a:moveTo>
                  <a:pt x="1271270" y="0"/>
                </a:moveTo>
                <a:lnTo>
                  <a:pt x="1271270" y="800620"/>
                </a:lnTo>
                <a:lnTo>
                  <a:pt x="1317861" y="802712"/>
                </a:lnTo>
                <a:lnTo>
                  <a:pt x="1363280" y="808868"/>
                </a:lnTo>
                <a:lnTo>
                  <a:pt x="1407346" y="818906"/>
                </a:lnTo>
                <a:lnTo>
                  <a:pt x="1449880" y="832646"/>
                </a:lnTo>
                <a:lnTo>
                  <a:pt x="1490699" y="849907"/>
                </a:lnTo>
                <a:lnTo>
                  <a:pt x="1529623" y="870509"/>
                </a:lnTo>
                <a:lnTo>
                  <a:pt x="1566471" y="894270"/>
                </a:lnTo>
                <a:lnTo>
                  <a:pt x="1601064" y="921011"/>
                </a:lnTo>
                <a:lnTo>
                  <a:pt x="1633220" y="950550"/>
                </a:lnTo>
                <a:lnTo>
                  <a:pt x="1662757" y="982707"/>
                </a:lnTo>
                <a:lnTo>
                  <a:pt x="1689497" y="1017300"/>
                </a:lnTo>
                <a:lnTo>
                  <a:pt x="1713258" y="1054150"/>
                </a:lnTo>
                <a:lnTo>
                  <a:pt x="1733859" y="1093075"/>
                </a:lnTo>
                <a:lnTo>
                  <a:pt x="1751119" y="1133895"/>
                </a:lnTo>
                <a:lnTo>
                  <a:pt x="1764859" y="1176428"/>
                </a:lnTo>
                <a:lnTo>
                  <a:pt x="1774896" y="1220496"/>
                </a:lnTo>
                <a:lnTo>
                  <a:pt x="1781051" y="1265915"/>
                </a:lnTo>
                <a:lnTo>
                  <a:pt x="1783137" y="1312635"/>
                </a:lnTo>
                <a:lnTo>
                  <a:pt x="1781051" y="1359098"/>
                </a:lnTo>
                <a:lnTo>
                  <a:pt x="1774888" y="1404553"/>
                </a:lnTo>
                <a:lnTo>
                  <a:pt x="1764859" y="1448583"/>
                </a:lnTo>
                <a:lnTo>
                  <a:pt x="1751119" y="1491116"/>
                </a:lnTo>
                <a:lnTo>
                  <a:pt x="1733859" y="1531935"/>
                </a:lnTo>
                <a:lnTo>
                  <a:pt x="1713258" y="1570860"/>
                </a:lnTo>
                <a:lnTo>
                  <a:pt x="1689497" y="1607708"/>
                </a:lnTo>
                <a:lnTo>
                  <a:pt x="1662757" y="1642301"/>
                </a:lnTo>
                <a:lnTo>
                  <a:pt x="1633220" y="1674456"/>
                </a:lnTo>
                <a:lnTo>
                  <a:pt x="1601064" y="1703994"/>
                </a:lnTo>
                <a:lnTo>
                  <a:pt x="1566471" y="1730734"/>
                </a:lnTo>
                <a:lnTo>
                  <a:pt x="1529623" y="1754495"/>
                </a:lnTo>
                <a:lnTo>
                  <a:pt x="1490699" y="1775096"/>
                </a:lnTo>
                <a:lnTo>
                  <a:pt x="1449880" y="1792356"/>
                </a:lnTo>
                <a:lnTo>
                  <a:pt x="1407346" y="1806095"/>
                </a:lnTo>
                <a:lnTo>
                  <a:pt x="1363280" y="1816133"/>
                </a:lnTo>
                <a:lnTo>
                  <a:pt x="1317861" y="1822288"/>
                </a:lnTo>
                <a:lnTo>
                  <a:pt x="1271270" y="1824380"/>
                </a:lnTo>
                <a:lnTo>
                  <a:pt x="2479714" y="1824380"/>
                </a:lnTo>
                <a:lnTo>
                  <a:pt x="2506021" y="1757904"/>
                </a:lnTo>
                <a:lnTo>
                  <a:pt x="2520591" y="1715367"/>
                </a:lnTo>
                <a:lnTo>
                  <a:pt x="2533715" y="1672292"/>
                </a:lnTo>
                <a:lnTo>
                  <a:pt x="2545371" y="1628714"/>
                </a:lnTo>
                <a:lnTo>
                  <a:pt x="2555539" y="1584670"/>
                </a:lnTo>
                <a:lnTo>
                  <a:pt x="2564197" y="1540196"/>
                </a:lnTo>
                <a:lnTo>
                  <a:pt x="2571323" y="1495327"/>
                </a:lnTo>
                <a:lnTo>
                  <a:pt x="2576897" y="1450101"/>
                </a:lnTo>
                <a:lnTo>
                  <a:pt x="2580899" y="1404517"/>
                </a:lnTo>
                <a:lnTo>
                  <a:pt x="2583301" y="1358719"/>
                </a:lnTo>
                <a:lnTo>
                  <a:pt x="2584086" y="1312506"/>
                </a:lnTo>
                <a:lnTo>
                  <a:pt x="2583238" y="1266338"/>
                </a:lnTo>
                <a:lnTo>
                  <a:pt x="2580728" y="1219863"/>
                </a:lnTo>
                <a:lnTo>
                  <a:pt x="2576537" y="1173247"/>
                </a:lnTo>
                <a:lnTo>
                  <a:pt x="2570644" y="1126526"/>
                </a:lnTo>
                <a:lnTo>
                  <a:pt x="2563028" y="1079735"/>
                </a:lnTo>
                <a:lnTo>
                  <a:pt x="2553667" y="1032912"/>
                </a:lnTo>
                <a:lnTo>
                  <a:pt x="2542540" y="986091"/>
                </a:lnTo>
                <a:lnTo>
                  <a:pt x="2529644" y="939425"/>
                </a:lnTo>
                <a:lnTo>
                  <a:pt x="2515144" y="893551"/>
                </a:lnTo>
                <a:lnTo>
                  <a:pt x="2499075" y="848497"/>
                </a:lnTo>
                <a:lnTo>
                  <a:pt x="2481472" y="804290"/>
                </a:lnTo>
                <a:lnTo>
                  <a:pt x="2462371" y="760957"/>
                </a:lnTo>
                <a:lnTo>
                  <a:pt x="2441808" y="718527"/>
                </a:lnTo>
                <a:lnTo>
                  <a:pt x="2419816" y="677026"/>
                </a:lnTo>
                <a:lnTo>
                  <a:pt x="2396432" y="636482"/>
                </a:lnTo>
                <a:lnTo>
                  <a:pt x="2371691" y="596922"/>
                </a:lnTo>
                <a:lnTo>
                  <a:pt x="2345627" y="558374"/>
                </a:lnTo>
                <a:lnTo>
                  <a:pt x="2318278" y="520864"/>
                </a:lnTo>
                <a:lnTo>
                  <a:pt x="2289677" y="484421"/>
                </a:lnTo>
                <a:lnTo>
                  <a:pt x="2259860" y="449071"/>
                </a:lnTo>
                <a:lnTo>
                  <a:pt x="2228863" y="414843"/>
                </a:lnTo>
                <a:lnTo>
                  <a:pt x="2196720" y="381763"/>
                </a:lnTo>
                <a:lnTo>
                  <a:pt x="2163468" y="349859"/>
                </a:lnTo>
                <a:lnTo>
                  <a:pt x="2129140" y="319158"/>
                </a:lnTo>
                <a:lnTo>
                  <a:pt x="2093773" y="289688"/>
                </a:lnTo>
                <a:lnTo>
                  <a:pt x="2057403" y="261476"/>
                </a:lnTo>
                <a:lnTo>
                  <a:pt x="2020063" y="234549"/>
                </a:lnTo>
                <a:lnTo>
                  <a:pt x="1981790" y="208935"/>
                </a:lnTo>
                <a:lnTo>
                  <a:pt x="1942618" y="184661"/>
                </a:lnTo>
                <a:lnTo>
                  <a:pt x="1902584" y="161755"/>
                </a:lnTo>
                <a:lnTo>
                  <a:pt x="1861722" y="140244"/>
                </a:lnTo>
                <a:lnTo>
                  <a:pt x="1820068" y="120155"/>
                </a:lnTo>
                <a:lnTo>
                  <a:pt x="1777657" y="101516"/>
                </a:lnTo>
                <a:lnTo>
                  <a:pt x="1734524" y="84354"/>
                </a:lnTo>
                <a:lnTo>
                  <a:pt x="1690705" y="68696"/>
                </a:lnTo>
                <a:lnTo>
                  <a:pt x="1646234" y="54570"/>
                </a:lnTo>
                <a:lnTo>
                  <a:pt x="1601148" y="42004"/>
                </a:lnTo>
                <a:lnTo>
                  <a:pt x="1555482" y="31024"/>
                </a:lnTo>
                <a:lnTo>
                  <a:pt x="1509270" y="21659"/>
                </a:lnTo>
                <a:lnTo>
                  <a:pt x="1462548" y="13934"/>
                </a:lnTo>
                <a:lnTo>
                  <a:pt x="1415352" y="7879"/>
                </a:lnTo>
                <a:lnTo>
                  <a:pt x="1367717" y="3520"/>
                </a:lnTo>
                <a:lnTo>
                  <a:pt x="1319678" y="884"/>
                </a:lnTo>
                <a:lnTo>
                  <a:pt x="1271270" y="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6343458" y="2783311"/>
            <a:ext cx="939800" cy="1224915"/>
          </a:xfrm>
          <a:custGeom>
            <a:avLst/>
            <a:gdLst/>
            <a:ahLst/>
            <a:cxnLst/>
            <a:rect l="l" t="t" r="r" b="b"/>
            <a:pathLst>
              <a:path w="939800" h="1224914">
                <a:moveTo>
                  <a:pt x="355667" y="0"/>
                </a:moveTo>
                <a:lnTo>
                  <a:pt x="322271" y="36939"/>
                </a:lnTo>
                <a:lnTo>
                  <a:pt x="290442" y="74937"/>
                </a:lnTo>
                <a:lnTo>
                  <a:pt x="260194" y="113944"/>
                </a:lnTo>
                <a:lnTo>
                  <a:pt x="231539" y="153912"/>
                </a:lnTo>
                <a:lnTo>
                  <a:pt x="204489" y="194790"/>
                </a:lnTo>
                <a:lnTo>
                  <a:pt x="179057" y="236529"/>
                </a:lnTo>
                <a:lnTo>
                  <a:pt x="155256" y="279081"/>
                </a:lnTo>
                <a:lnTo>
                  <a:pt x="133098" y="322396"/>
                </a:lnTo>
                <a:lnTo>
                  <a:pt x="112597" y="366424"/>
                </a:lnTo>
                <a:lnTo>
                  <a:pt x="93764" y="411117"/>
                </a:lnTo>
                <a:lnTo>
                  <a:pt x="76613" y="456426"/>
                </a:lnTo>
                <a:lnTo>
                  <a:pt x="61156" y="502300"/>
                </a:lnTo>
                <a:lnTo>
                  <a:pt x="47405" y="548692"/>
                </a:lnTo>
                <a:lnTo>
                  <a:pt x="35374" y="595551"/>
                </a:lnTo>
                <a:lnTo>
                  <a:pt x="25074" y="642829"/>
                </a:lnTo>
                <a:lnTo>
                  <a:pt x="16520" y="690476"/>
                </a:lnTo>
                <a:lnTo>
                  <a:pt x="9722" y="738442"/>
                </a:lnTo>
                <a:lnTo>
                  <a:pt x="4695" y="786680"/>
                </a:lnTo>
                <a:lnTo>
                  <a:pt x="1449" y="835139"/>
                </a:lnTo>
                <a:lnTo>
                  <a:pt x="0" y="883770"/>
                </a:lnTo>
                <a:lnTo>
                  <a:pt x="357" y="932526"/>
                </a:lnTo>
                <a:lnTo>
                  <a:pt x="2536" y="981352"/>
                </a:lnTo>
                <a:lnTo>
                  <a:pt x="6547" y="1030205"/>
                </a:lnTo>
                <a:lnTo>
                  <a:pt x="12404" y="1079033"/>
                </a:lnTo>
                <a:lnTo>
                  <a:pt x="20120" y="1127787"/>
                </a:lnTo>
                <a:lnTo>
                  <a:pt x="29707" y="1176418"/>
                </a:lnTo>
                <a:lnTo>
                  <a:pt x="41177" y="1224876"/>
                </a:lnTo>
                <a:lnTo>
                  <a:pt x="816652" y="1025766"/>
                </a:lnTo>
                <a:lnTo>
                  <a:pt x="806980" y="979264"/>
                </a:lnTo>
                <a:lnTo>
                  <a:pt x="801692" y="932524"/>
                </a:lnTo>
                <a:lnTo>
                  <a:pt x="800714" y="885834"/>
                </a:lnTo>
                <a:lnTo>
                  <a:pt x="803973" y="839472"/>
                </a:lnTo>
                <a:lnTo>
                  <a:pt x="811396" y="793726"/>
                </a:lnTo>
                <a:lnTo>
                  <a:pt x="822911" y="748878"/>
                </a:lnTo>
                <a:lnTo>
                  <a:pt x="838443" y="705214"/>
                </a:lnTo>
                <a:lnTo>
                  <a:pt x="857921" y="663017"/>
                </a:lnTo>
                <a:lnTo>
                  <a:pt x="881271" y="622571"/>
                </a:lnTo>
                <a:lnTo>
                  <a:pt x="908420" y="584160"/>
                </a:lnTo>
                <a:lnTo>
                  <a:pt x="939296" y="548068"/>
                </a:lnTo>
                <a:lnTo>
                  <a:pt x="355667" y="0"/>
                </a:lnTo>
                <a:close/>
              </a:path>
            </a:pathLst>
          </a:custGeom>
          <a:solidFill>
            <a:srgbClr val="51362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6699120" y="2433516"/>
            <a:ext cx="798830" cy="897890"/>
          </a:xfrm>
          <a:custGeom>
            <a:avLst/>
            <a:gdLst/>
            <a:ahLst/>
            <a:cxnLst/>
            <a:rect l="l" t="t" r="r" b="b"/>
            <a:pathLst>
              <a:path w="798829" h="897889">
                <a:moveTo>
                  <a:pt x="551192" y="0"/>
                </a:moveTo>
                <a:lnTo>
                  <a:pt x="503045" y="16682"/>
                </a:lnTo>
                <a:lnTo>
                  <a:pt x="455681" y="35181"/>
                </a:lnTo>
                <a:lnTo>
                  <a:pt x="409146" y="55465"/>
                </a:lnTo>
                <a:lnTo>
                  <a:pt x="363489" y="77504"/>
                </a:lnTo>
                <a:lnTo>
                  <a:pt x="318758" y="101267"/>
                </a:lnTo>
                <a:lnTo>
                  <a:pt x="275001" y="126725"/>
                </a:lnTo>
                <a:lnTo>
                  <a:pt x="232266" y="153845"/>
                </a:lnTo>
                <a:lnTo>
                  <a:pt x="190600" y="182599"/>
                </a:lnTo>
                <a:lnTo>
                  <a:pt x="150053" y="212955"/>
                </a:lnTo>
                <a:lnTo>
                  <a:pt x="110671" y="244884"/>
                </a:lnTo>
                <a:lnTo>
                  <a:pt x="72503" y="278353"/>
                </a:lnTo>
                <a:lnTo>
                  <a:pt x="35596" y="313334"/>
                </a:lnTo>
                <a:lnTo>
                  <a:pt x="0" y="349796"/>
                </a:lnTo>
                <a:lnTo>
                  <a:pt x="583641" y="897864"/>
                </a:lnTo>
                <a:lnTo>
                  <a:pt x="620787" y="862099"/>
                </a:lnTo>
                <a:lnTo>
                  <a:pt x="661185" y="830365"/>
                </a:lnTo>
                <a:lnTo>
                  <a:pt x="704506" y="802871"/>
                </a:lnTo>
                <a:lnTo>
                  <a:pt x="750421" y="779826"/>
                </a:lnTo>
                <a:lnTo>
                  <a:pt x="798601" y="761441"/>
                </a:lnTo>
                <a:lnTo>
                  <a:pt x="551192" y="0"/>
                </a:lnTo>
                <a:close/>
              </a:path>
            </a:pathLst>
          </a:custGeom>
          <a:solidFill>
            <a:srgbClr val="DD3F4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7250311" y="2369277"/>
            <a:ext cx="405765" cy="826135"/>
          </a:xfrm>
          <a:custGeom>
            <a:avLst/>
            <a:gdLst/>
            <a:ahLst/>
            <a:cxnLst/>
            <a:rect l="l" t="t" r="r" b="b"/>
            <a:pathLst>
              <a:path w="405765" h="826135">
                <a:moveTo>
                  <a:pt x="405587" y="0"/>
                </a:moveTo>
                <a:lnTo>
                  <a:pt x="353988" y="1014"/>
                </a:lnTo>
                <a:lnTo>
                  <a:pt x="302528" y="4052"/>
                </a:lnTo>
                <a:lnTo>
                  <a:pt x="251268" y="9103"/>
                </a:lnTo>
                <a:lnTo>
                  <a:pt x="200264" y="16159"/>
                </a:lnTo>
                <a:lnTo>
                  <a:pt x="149577" y="25209"/>
                </a:lnTo>
                <a:lnTo>
                  <a:pt x="99264" y="36245"/>
                </a:lnTo>
                <a:lnTo>
                  <a:pt x="49386" y="49257"/>
                </a:lnTo>
                <a:lnTo>
                  <a:pt x="0" y="64236"/>
                </a:lnTo>
                <a:lnTo>
                  <a:pt x="247408" y="825677"/>
                </a:lnTo>
                <a:lnTo>
                  <a:pt x="286125" y="814761"/>
                </a:lnTo>
                <a:lnTo>
                  <a:pt x="325516" y="806931"/>
                </a:lnTo>
                <a:lnTo>
                  <a:pt x="365398" y="802212"/>
                </a:lnTo>
                <a:lnTo>
                  <a:pt x="405587" y="800633"/>
                </a:lnTo>
                <a:lnTo>
                  <a:pt x="405587" y="0"/>
                </a:lnTo>
                <a:close/>
              </a:path>
            </a:pathLst>
          </a:custGeom>
          <a:solidFill>
            <a:srgbClr val="F694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 txBox="1"/>
          <p:nvPr/>
        </p:nvSpPr>
        <p:spPr>
          <a:xfrm>
            <a:off x="8161201" y="3699635"/>
            <a:ext cx="622676" cy="5651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970" marR="5080" indent="-1905" algn="ctr">
              <a:lnSpc>
                <a:spcPct val="101699"/>
              </a:lnSpc>
            </a:pPr>
            <a:r>
              <a:rPr lang="en-US" sz="1200" spc="-5" dirty="0" smtClean="0">
                <a:solidFill>
                  <a:srgbClr val="FFFFFF"/>
                </a:solidFill>
                <a:latin typeface="Calibri"/>
                <a:cs typeface="Calibri"/>
              </a:rPr>
              <a:t>Środkowa Europa</a:t>
            </a:r>
            <a:r>
              <a:rPr lang="pl-PL" sz="1200" spc="-5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 smtClean="0">
                <a:solidFill>
                  <a:srgbClr val="FFFFFF"/>
                </a:solidFill>
                <a:latin typeface="Calibri"/>
                <a:cs typeface="Calibri"/>
              </a:rPr>
              <a:t>7</a:t>
            </a:r>
            <a:r>
              <a:rPr lang="pl-PL" sz="1200" dirty="0" smtClean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1200" dirty="0" smtClean="0">
                <a:solidFill>
                  <a:srgbClr val="FFFFFF"/>
                </a:solidFill>
                <a:latin typeface="Calibri"/>
                <a:cs typeface="Calibri"/>
              </a:rPr>
              <a:t>%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244515" y="2656567"/>
            <a:ext cx="1325750" cy="15495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08305" marR="5080" indent="-635" algn="ctr">
              <a:lnSpc>
                <a:spcPct val="101699"/>
              </a:lnSpc>
            </a:pPr>
            <a:r>
              <a:rPr lang="pl-PL" sz="1200" dirty="0" smtClean="0">
                <a:solidFill>
                  <a:srgbClr val="FFFFFF"/>
                </a:solidFill>
                <a:latin typeface="Calibri"/>
                <a:cs typeface="Calibri"/>
              </a:rPr>
              <a:t>Połudn.</a:t>
            </a:r>
            <a:r>
              <a:rPr sz="1200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endParaRPr lang="pl-PL" sz="1200" dirty="0" smtClean="0">
              <a:solidFill>
                <a:srgbClr val="FFFFFF"/>
              </a:solidFill>
              <a:latin typeface="Calibri"/>
              <a:cs typeface="Calibri"/>
            </a:endParaRPr>
          </a:p>
          <a:p>
            <a:pPr marL="408305" marR="5080" indent="-635" algn="ctr">
              <a:lnSpc>
                <a:spcPct val="101699"/>
              </a:lnSpc>
            </a:pPr>
            <a:r>
              <a:rPr sz="1200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&amp; </a:t>
            </a:r>
            <a:r>
              <a:rPr lang="pl-PL" sz="1200" dirty="0" smtClean="0">
                <a:solidFill>
                  <a:srgbClr val="FFFFFF"/>
                </a:solidFill>
                <a:latin typeface="Calibri"/>
                <a:cs typeface="Calibri"/>
              </a:rPr>
              <a:t>Wsch.</a:t>
            </a:r>
            <a:r>
              <a:rPr sz="1200" spc="-10" dirty="0" smtClean="0">
                <a:solidFill>
                  <a:srgbClr val="FFFFFF"/>
                </a:solidFill>
                <a:latin typeface="Calibri"/>
                <a:cs typeface="Calibri"/>
              </a:rPr>
              <a:t>  </a:t>
            </a:r>
            <a:endParaRPr lang="pl-PL" sz="1200" spc="-10" dirty="0" smtClean="0">
              <a:solidFill>
                <a:srgbClr val="FFFFFF"/>
              </a:solidFill>
              <a:latin typeface="Calibri"/>
              <a:cs typeface="Calibri"/>
            </a:endParaRPr>
          </a:p>
          <a:p>
            <a:pPr marL="408305" marR="5080" indent="-635" algn="ctr">
              <a:lnSpc>
                <a:spcPct val="101699"/>
              </a:lnSpc>
            </a:pPr>
            <a:r>
              <a:rPr sz="1200" dirty="0" smtClean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200" spc="5" dirty="0" smtClean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1200" spc="-25" dirty="0" smtClean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200" dirty="0" smtClean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200" spc="5" dirty="0" smtClean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lang="pl-PL" sz="1200" spc="5" dirty="0" smtClean="0">
                <a:solidFill>
                  <a:srgbClr val="FFFFFF"/>
                </a:solidFill>
                <a:latin typeface="Calibri"/>
                <a:cs typeface="Calibri"/>
              </a:rPr>
              <a:t>a</a:t>
            </a:r>
          </a:p>
          <a:p>
            <a:pPr marL="408305" marR="5080" indent="-635" algn="ctr">
              <a:lnSpc>
                <a:spcPct val="101699"/>
              </a:lnSpc>
            </a:pPr>
            <a:r>
              <a:rPr sz="1200" spc="5" dirty="0" smtClean="0">
                <a:solidFill>
                  <a:srgbClr val="FFFFFF"/>
                </a:solidFill>
                <a:latin typeface="Calibri"/>
                <a:cs typeface="Calibri"/>
              </a:rPr>
              <a:t>  </a:t>
            </a:r>
            <a:r>
              <a:rPr lang="pl-PL" sz="1200" dirty="0">
                <a:solidFill>
                  <a:srgbClr val="FFFFFF"/>
                </a:solidFill>
                <a:latin typeface="Calibri"/>
                <a:cs typeface="Calibri"/>
              </a:rPr>
              <a:t>7</a:t>
            </a:r>
            <a:r>
              <a:rPr sz="1200" dirty="0" smtClean="0">
                <a:solidFill>
                  <a:srgbClr val="FFFFFF"/>
                </a:solidFill>
                <a:latin typeface="Calibri"/>
                <a:cs typeface="Calibri"/>
              </a:rPr>
              <a:t>%</a:t>
            </a:r>
            <a:endParaRPr sz="1200" dirty="0">
              <a:latin typeface="Calibri"/>
              <a:cs typeface="Calibri"/>
            </a:endParaRPr>
          </a:p>
          <a:p>
            <a:pPr marL="116205" marR="373380" indent="-104139" algn="ctr">
              <a:lnSpc>
                <a:spcPct val="101699"/>
              </a:lnSpc>
              <a:spcBef>
                <a:spcPts val="885"/>
              </a:spcBef>
            </a:pPr>
            <a:r>
              <a:rPr lang="en-US" sz="1200" spc="5" dirty="0" smtClean="0">
                <a:solidFill>
                  <a:srgbClr val="FFFFFF"/>
                </a:solidFill>
                <a:latin typeface="Calibri"/>
                <a:cs typeface="Calibri"/>
              </a:rPr>
              <a:t>Kraje </a:t>
            </a:r>
            <a:r>
              <a:rPr lang="pl-PL" sz="1200" spc="5" dirty="0" smtClean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lang="en-US" sz="1200" spc="5" dirty="0" smtClean="0">
                <a:solidFill>
                  <a:srgbClr val="FFFFFF"/>
                </a:solidFill>
                <a:latin typeface="Calibri"/>
                <a:cs typeface="Calibri"/>
              </a:rPr>
              <a:t>ordyck</a:t>
            </a:r>
            <a:r>
              <a:rPr lang="pl-PL" sz="1200" spc="5" dirty="0" err="1" smtClean="0">
                <a:solidFill>
                  <a:srgbClr val="FFFFFF"/>
                </a:solidFill>
                <a:latin typeface="Calibri"/>
                <a:cs typeface="Calibri"/>
              </a:rPr>
              <a:t>ie</a:t>
            </a:r>
            <a:endParaRPr lang="pl-PL" sz="1200" spc="5" dirty="0" smtClean="0">
              <a:solidFill>
                <a:srgbClr val="FFFFFF"/>
              </a:solidFill>
              <a:latin typeface="Calibri"/>
              <a:cs typeface="Calibri"/>
            </a:endParaRPr>
          </a:p>
          <a:p>
            <a:pPr marL="116205" marR="373380" indent="-104139" algn="ctr">
              <a:lnSpc>
                <a:spcPct val="101699"/>
              </a:lnSpc>
              <a:spcBef>
                <a:spcPts val="885"/>
              </a:spcBef>
            </a:pPr>
            <a:r>
              <a:rPr sz="1200" dirty="0" smtClean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lang="pl-PL" sz="1200" dirty="0" smtClean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r>
              <a:rPr sz="1200" dirty="0" smtClean="0">
                <a:solidFill>
                  <a:srgbClr val="FFFFFF"/>
                </a:solidFill>
                <a:latin typeface="Calibri"/>
                <a:cs typeface="Calibri"/>
              </a:rPr>
              <a:t>%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283258" y="2398101"/>
            <a:ext cx="641542" cy="5651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-12700" algn="ctr">
              <a:lnSpc>
                <a:spcPct val="101699"/>
              </a:lnSpc>
            </a:pPr>
            <a:r>
              <a:rPr lang="pl-PL" sz="1200" spc="-15" dirty="0" smtClean="0">
                <a:solidFill>
                  <a:srgbClr val="FFFFFF"/>
                </a:solidFill>
                <a:latin typeface="Calibri"/>
                <a:cs typeface="Calibri"/>
              </a:rPr>
              <a:t>Pozostała Część          </a:t>
            </a:r>
            <a:r>
              <a:rPr lang="pl-PL" sz="1200" dirty="0" smtClean="0">
                <a:solidFill>
                  <a:srgbClr val="FFFFFF"/>
                </a:solidFill>
                <a:latin typeface="Calibri"/>
                <a:cs typeface="Calibri"/>
              </a:rPr>
              <a:t>7</a:t>
            </a:r>
            <a:r>
              <a:rPr sz="1200" dirty="0" smtClean="0">
                <a:solidFill>
                  <a:srgbClr val="FFFFFF"/>
                </a:solidFill>
                <a:latin typeface="Calibri"/>
                <a:cs typeface="Calibri"/>
              </a:rPr>
              <a:t>%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955376" y="1885255"/>
            <a:ext cx="1413510" cy="29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dirty="0">
                <a:latin typeface="Calibri"/>
                <a:cs typeface="Calibri"/>
              </a:rPr>
              <a:t>C</a:t>
            </a:r>
            <a:r>
              <a:rPr sz="1800" b="1" spc="-14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O</a:t>
            </a:r>
            <a:r>
              <a:rPr sz="1800" b="1" spc="-13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N</a:t>
            </a:r>
            <a:r>
              <a:rPr sz="1800" b="1" spc="-12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S</a:t>
            </a:r>
            <a:r>
              <a:rPr sz="1800" b="1" spc="-13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U</a:t>
            </a:r>
            <a:r>
              <a:rPr sz="1800" b="1" spc="-130" dirty="0">
                <a:latin typeface="Calibri"/>
                <a:cs typeface="Calibri"/>
              </a:rPr>
              <a:t> </a:t>
            </a:r>
            <a:r>
              <a:rPr sz="1800" b="1" spc="145" dirty="0">
                <a:latin typeface="Calibri"/>
                <a:cs typeface="Calibri"/>
              </a:rPr>
              <a:t>ME</a:t>
            </a:r>
            <a:r>
              <a:rPr sz="1800" b="1" spc="-13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R</a:t>
            </a:r>
            <a:endParaRPr sz="1800" dirty="0">
              <a:latin typeface="Calibri"/>
              <a:cs typeface="Calibri"/>
            </a:endParaRPr>
          </a:p>
        </p:txBody>
      </p:sp>
      <p:pic>
        <p:nvPicPr>
          <p:cNvPr id="33" name="Logotype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803" y="6130802"/>
            <a:ext cx="1116000" cy="65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333740" y="6395211"/>
            <a:ext cx="61594" cy="285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" spc="-5" dirty="0">
                <a:latin typeface="Calibri"/>
                <a:cs typeface="Calibri"/>
              </a:rPr>
              <a:t>E</a:t>
            </a:r>
            <a:r>
              <a:rPr sz="100" spc="-10" dirty="0">
                <a:latin typeface="Calibri"/>
                <a:cs typeface="Calibri"/>
              </a:rPr>
              <a:t>n</a:t>
            </a:r>
            <a:r>
              <a:rPr sz="100" spc="-5" dirty="0">
                <a:latin typeface="Calibri"/>
                <a:cs typeface="Calibri"/>
              </a:rPr>
              <a:t>g</a:t>
            </a:r>
            <a:r>
              <a:rPr sz="100" dirty="0">
                <a:latin typeface="Calibri"/>
                <a:cs typeface="Calibri"/>
              </a:rPr>
              <a:t> </a:t>
            </a:r>
            <a:r>
              <a:rPr sz="100" spc="-10" dirty="0">
                <a:latin typeface="Calibri"/>
                <a:cs typeface="Calibri"/>
              </a:rPr>
              <a:t> U</a:t>
            </a:r>
            <a:r>
              <a:rPr sz="100" spc="-5" dirty="0">
                <a:latin typeface="Calibri"/>
                <a:cs typeface="Calibri"/>
              </a:rPr>
              <a:t>S</a:t>
            </a:r>
            <a:endParaRPr sz="100" dirty="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161201" y="6138001"/>
            <a:ext cx="788399" cy="5147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439737" y="1474406"/>
            <a:ext cx="3884929" cy="36420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5580" indent="-182880">
              <a:lnSpc>
                <a:spcPct val="100000"/>
              </a:lnSpc>
              <a:buFont typeface="Arial"/>
              <a:buChar char="•"/>
              <a:tabLst>
                <a:tab pos="195580" algn="l"/>
              </a:tabLst>
            </a:pPr>
            <a:r>
              <a:rPr lang="pl-PL" sz="2000" dirty="0" smtClean="0">
                <a:solidFill>
                  <a:srgbClr val="54575A"/>
                </a:solidFill>
                <a:latin typeface="Calibri"/>
                <a:cs typeface="Calibri"/>
              </a:rPr>
              <a:t>Roczny wzrost o </a:t>
            </a:r>
            <a:r>
              <a:rPr sz="2000" dirty="0" smtClean="0">
                <a:solidFill>
                  <a:srgbClr val="54575A"/>
                </a:solidFill>
                <a:latin typeface="Calibri"/>
                <a:cs typeface="Calibri"/>
              </a:rPr>
              <a:t>30</a:t>
            </a:r>
            <a:r>
              <a:rPr sz="2000" dirty="0">
                <a:solidFill>
                  <a:srgbClr val="54575A"/>
                </a:solidFill>
                <a:latin typeface="Calibri"/>
                <a:cs typeface="Calibri"/>
              </a:rPr>
              <a:t>%</a:t>
            </a:r>
            <a:endParaRPr sz="2000" dirty="0">
              <a:latin typeface="Calibri"/>
              <a:cs typeface="Calibri"/>
            </a:endParaRPr>
          </a:p>
          <a:p>
            <a:pPr marL="195580" marR="5080" indent="-182880">
              <a:lnSpc>
                <a:spcPct val="100000"/>
              </a:lnSpc>
              <a:spcBef>
                <a:spcPts val="395"/>
              </a:spcBef>
              <a:buFont typeface="Arial"/>
              <a:buChar char="•"/>
              <a:tabLst>
                <a:tab pos="195580" algn="l"/>
              </a:tabLst>
            </a:pPr>
            <a:r>
              <a:rPr lang="pl-PL" sz="2000" spc="-10" dirty="0" smtClean="0">
                <a:solidFill>
                  <a:srgbClr val="54575A"/>
                </a:solidFill>
                <a:latin typeface="Calibri"/>
                <a:cs typeface="Calibri"/>
              </a:rPr>
              <a:t>Rynki nie rozwinięte dla naszej kategorii premium</a:t>
            </a:r>
            <a:endParaRPr sz="2000" dirty="0">
              <a:latin typeface="Calibri"/>
              <a:cs typeface="Calibri"/>
            </a:endParaRPr>
          </a:p>
          <a:p>
            <a:pPr marL="195580" indent="-182880">
              <a:lnSpc>
                <a:spcPct val="100000"/>
              </a:lnSpc>
              <a:spcBef>
                <a:spcPts val="405"/>
              </a:spcBef>
              <a:buFont typeface="Arial"/>
              <a:buChar char="•"/>
              <a:tabLst>
                <a:tab pos="195580" algn="l"/>
              </a:tabLst>
            </a:pPr>
            <a:r>
              <a:rPr lang="pl-PL" sz="2000" dirty="0" smtClean="0">
                <a:solidFill>
                  <a:srgbClr val="54575A"/>
                </a:solidFill>
                <a:latin typeface="Calibri"/>
                <a:cs typeface="Calibri"/>
              </a:rPr>
              <a:t>Wysoki udział osób żywiących się  poza  domem</a:t>
            </a:r>
            <a:endParaRPr sz="2000" dirty="0">
              <a:latin typeface="Calibri"/>
              <a:cs typeface="Calibri"/>
            </a:endParaRPr>
          </a:p>
          <a:p>
            <a:pPr marL="195580" indent="-182880">
              <a:lnSpc>
                <a:spcPct val="100000"/>
              </a:lnSpc>
              <a:spcBef>
                <a:spcPts val="395"/>
              </a:spcBef>
              <a:buFont typeface="Arial"/>
              <a:buChar char="•"/>
              <a:tabLst>
                <a:tab pos="195580" algn="l"/>
              </a:tabLst>
            </a:pPr>
            <a:r>
              <a:rPr lang="pl-PL" sz="2000" dirty="0" smtClean="0">
                <a:solidFill>
                  <a:srgbClr val="54575A"/>
                </a:solidFill>
                <a:latin typeface="Calibri"/>
                <a:cs typeface="Calibri"/>
              </a:rPr>
              <a:t>Duża gęstość zaludnienia</a:t>
            </a:r>
            <a:endParaRPr sz="2000" dirty="0">
              <a:latin typeface="Calibri"/>
              <a:cs typeface="Calibri"/>
            </a:endParaRPr>
          </a:p>
          <a:p>
            <a:pPr marL="195580" marR="52705" indent="-182880">
              <a:spcBef>
                <a:spcPts val="395"/>
              </a:spcBef>
              <a:buFont typeface="Arial"/>
              <a:buChar char="•"/>
              <a:tabLst>
                <a:tab pos="195580" algn="l"/>
              </a:tabLst>
            </a:pPr>
            <a:r>
              <a:rPr lang="pl-PL" sz="2000" spc="-5" dirty="0" smtClean="0">
                <a:solidFill>
                  <a:srgbClr val="54575A"/>
                </a:solidFill>
                <a:latin typeface="Calibri"/>
                <a:cs typeface="Calibri"/>
              </a:rPr>
              <a:t>Skoncentrowania się </a:t>
            </a:r>
            <a:r>
              <a:rPr lang="pl-PL" sz="2000" spc="-5" dirty="0">
                <a:solidFill>
                  <a:srgbClr val="54575A"/>
                </a:solidFill>
                <a:latin typeface="Calibri"/>
                <a:cs typeface="Calibri"/>
              </a:rPr>
              <a:t>na Bliskim Wschodzie oraz miastach takich jak </a:t>
            </a:r>
            <a:r>
              <a:rPr lang="en-US" sz="2000" spc="-5" dirty="0">
                <a:solidFill>
                  <a:srgbClr val="54575A"/>
                </a:solidFill>
                <a:latin typeface="Calibri"/>
                <a:cs typeface="Calibri"/>
              </a:rPr>
              <a:t> Singap</a:t>
            </a:r>
            <a:r>
              <a:rPr lang="pl-PL" sz="2000" spc="-5" dirty="0" err="1">
                <a:solidFill>
                  <a:srgbClr val="54575A"/>
                </a:solidFill>
                <a:latin typeface="Calibri"/>
                <a:cs typeface="Calibri"/>
              </a:rPr>
              <a:t>ur</a:t>
            </a:r>
            <a:r>
              <a:rPr lang="en-US" sz="2000" spc="-5" dirty="0">
                <a:solidFill>
                  <a:srgbClr val="54575A"/>
                </a:solidFill>
                <a:latin typeface="Calibri"/>
                <a:cs typeface="Calibri"/>
              </a:rPr>
              <a:t>, Hong Kong, Tok</a:t>
            </a:r>
            <a:r>
              <a:rPr lang="pl-PL" sz="2000" spc="-5" dirty="0">
                <a:solidFill>
                  <a:srgbClr val="54575A"/>
                </a:solidFill>
                <a:latin typeface="Calibri"/>
                <a:cs typeface="Calibri"/>
              </a:rPr>
              <a:t>io</a:t>
            </a:r>
            <a:r>
              <a:rPr lang="en-US" sz="2000" spc="-5" dirty="0">
                <a:solidFill>
                  <a:srgbClr val="54575A"/>
                </a:solidFill>
                <a:latin typeface="Calibri"/>
                <a:cs typeface="Calibri"/>
              </a:rPr>
              <a:t> </a:t>
            </a:r>
            <a:r>
              <a:rPr lang="pl-PL" sz="2000" spc="-5" dirty="0">
                <a:solidFill>
                  <a:srgbClr val="54575A"/>
                </a:solidFill>
                <a:latin typeface="Calibri"/>
                <a:cs typeface="Calibri"/>
              </a:rPr>
              <a:t>i</a:t>
            </a:r>
            <a:r>
              <a:rPr lang="en-US" sz="2000" spc="-5" dirty="0">
                <a:solidFill>
                  <a:srgbClr val="54575A"/>
                </a:solidFill>
                <a:latin typeface="Calibri"/>
                <a:cs typeface="Calibri"/>
              </a:rPr>
              <a:t> Sydney</a:t>
            </a:r>
          </a:p>
          <a:p>
            <a:pPr marL="12700" marR="52705">
              <a:lnSpc>
                <a:spcPct val="100000"/>
              </a:lnSpc>
              <a:spcBef>
                <a:spcPts val="395"/>
              </a:spcBef>
              <a:tabLst>
                <a:tab pos="195580" algn="l"/>
              </a:tabLst>
            </a:pPr>
            <a:endParaRPr sz="20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23163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pl-PL" sz="3600" spc="-10" dirty="0" smtClean="0">
                <a:solidFill>
                  <a:srgbClr val="54575A"/>
                </a:solidFill>
              </a:rPr>
              <a:t>Ekspansja poza Europą</a:t>
            </a:r>
            <a:endParaRPr sz="3600" dirty="0"/>
          </a:p>
        </p:txBody>
      </p:sp>
      <p:sp>
        <p:nvSpPr>
          <p:cNvPr id="6" name="object 6"/>
          <p:cNvSpPr/>
          <p:nvPr/>
        </p:nvSpPr>
        <p:spPr>
          <a:xfrm>
            <a:off x="6552358" y="1902584"/>
            <a:ext cx="1196340" cy="2383155"/>
          </a:xfrm>
          <a:custGeom>
            <a:avLst/>
            <a:gdLst/>
            <a:ahLst/>
            <a:cxnLst/>
            <a:rect l="l" t="t" r="r" b="b"/>
            <a:pathLst>
              <a:path w="1196340" h="2383154">
                <a:moveTo>
                  <a:pt x="0" y="0"/>
                </a:moveTo>
                <a:lnTo>
                  <a:pt x="0" y="717613"/>
                </a:lnTo>
                <a:lnTo>
                  <a:pt x="48913" y="720083"/>
                </a:lnTo>
                <a:lnTo>
                  <a:pt x="96413" y="727332"/>
                </a:lnTo>
                <a:lnTo>
                  <a:pt x="142260" y="739121"/>
                </a:lnTo>
                <a:lnTo>
                  <a:pt x="186213" y="755208"/>
                </a:lnTo>
                <a:lnTo>
                  <a:pt x="228032" y="775353"/>
                </a:lnTo>
                <a:lnTo>
                  <a:pt x="267475" y="799316"/>
                </a:lnTo>
                <a:lnTo>
                  <a:pt x="304304" y="826856"/>
                </a:lnTo>
                <a:lnTo>
                  <a:pt x="338277" y="857732"/>
                </a:lnTo>
                <a:lnTo>
                  <a:pt x="369153" y="891705"/>
                </a:lnTo>
                <a:lnTo>
                  <a:pt x="396693" y="928533"/>
                </a:lnTo>
                <a:lnTo>
                  <a:pt x="420656" y="967977"/>
                </a:lnTo>
                <a:lnTo>
                  <a:pt x="440801" y="1009796"/>
                </a:lnTo>
                <a:lnTo>
                  <a:pt x="456888" y="1053749"/>
                </a:lnTo>
                <a:lnTo>
                  <a:pt x="468676" y="1099596"/>
                </a:lnTo>
                <a:lnTo>
                  <a:pt x="475926" y="1147096"/>
                </a:lnTo>
                <a:lnTo>
                  <a:pt x="478396" y="1196009"/>
                </a:lnTo>
                <a:lnTo>
                  <a:pt x="476040" y="1243674"/>
                </a:lnTo>
                <a:lnTo>
                  <a:pt x="469116" y="1290094"/>
                </a:lnTo>
                <a:lnTo>
                  <a:pt x="457834" y="1335028"/>
                </a:lnTo>
                <a:lnTo>
                  <a:pt x="442409" y="1378235"/>
                </a:lnTo>
                <a:lnTo>
                  <a:pt x="423051" y="1419475"/>
                </a:lnTo>
                <a:lnTo>
                  <a:pt x="399974" y="1458506"/>
                </a:lnTo>
                <a:lnTo>
                  <a:pt x="373390" y="1495087"/>
                </a:lnTo>
                <a:lnTo>
                  <a:pt x="343511" y="1528978"/>
                </a:lnTo>
                <a:lnTo>
                  <a:pt x="310550" y="1559937"/>
                </a:lnTo>
                <a:lnTo>
                  <a:pt x="274720" y="1587723"/>
                </a:lnTo>
                <a:lnTo>
                  <a:pt x="236232" y="1612096"/>
                </a:lnTo>
                <a:lnTo>
                  <a:pt x="195299" y="1632815"/>
                </a:lnTo>
                <a:lnTo>
                  <a:pt x="152134" y="1649638"/>
                </a:lnTo>
                <a:lnTo>
                  <a:pt x="106949" y="1662325"/>
                </a:lnTo>
                <a:lnTo>
                  <a:pt x="59956" y="1670634"/>
                </a:lnTo>
                <a:lnTo>
                  <a:pt x="149898" y="2382583"/>
                </a:lnTo>
                <a:lnTo>
                  <a:pt x="197502" y="2375612"/>
                </a:lnTo>
                <a:lnTo>
                  <a:pt x="244394" y="2366840"/>
                </a:lnTo>
                <a:lnTo>
                  <a:pt x="290541" y="2356308"/>
                </a:lnTo>
                <a:lnTo>
                  <a:pt x="335912" y="2344055"/>
                </a:lnTo>
                <a:lnTo>
                  <a:pt x="380478" y="2330122"/>
                </a:lnTo>
                <a:lnTo>
                  <a:pt x="424206" y="2314549"/>
                </a:lnTo>
                <a:lnTo>
                  <a:pt x="467066" y="2297375"/>
                </a:lnTo>
                <a:lnTo>
                  <a:pt x="509026" y="2278640"/>
                </a:lnTo>
                <a:lnTo>
                  <a:pt x="550056" y="2258384"/>
                </a:lnTo>
                <a:lnTo>
                  <a:pt x="590126" y="2236647"/>
                </a:lnTo>
                <a:lnTo>
                  <a:pt x="629203" y="2213469"/>
                </a:lnTo>
                <a:lnTo>
                  <a:pt x="667257" y="2188890"/>
                </a:lnTo>
                <a:lnTo>
                  <a:pt x="704257" y="2162951"/>
                </a:lnTo>
                <a:lnTo>
                  <a:pt x="740172" y="2135689"/>
                </a:lnTo>
                <a:lnTo>
                  <a:pt x="774970" y="2107147"/>
                </a:lnTo>
                <a:lnTo>
                  <a:pt x="808622" y="2077363"/>
                </a:lnTo>
                <a:lnTo>
                  <a:pt x="841096" y="2046378"/>
                </a:lnTo>
                <a:lnTo>
                  <a:pt x="872361" y="2014232"/>
                </a:lnTo>
                <a:lnTo>
                  <a:pt x="902387" y="1980963"/>
                </a:lnTo>
                <a:lnTo>
                  <a:pt x="931141" y="1946613"/>
                </a:lnTo>
                <a:lnTo>
                  <a:pt x="958594" y="1911222"/>
                </a:lnTo>
                <a:lnTo>
                  <a:pt x="984713" y="1874828"/>
                </a:lnTo>
                <a:lnTo>
                  <a:pt x="1009469" y="1837473"/>
                </a:lnTo>
                <a:lnTo>
                  <a:pt x="1032831" y="1799196"/>
                </a:lnTo>
                <a:lnTo>
                  <a:pt x="1054766" y="1760037"/>
                </a:lnTo>
                <a:lnTo>
                  <a:pt x="1075245" y="1720035"/>
                </a:lnTo>
                <a:lnTo>
                  <a:pt x="1094237" y="1679232"/>
                </a:lnTo>
                <a:lnTo>
                  <a:pt x="1111709" y="1637666"/>
                </a:lnTo>
                <a:lnTo>
                  <a:pt x="1127633" y="1595378"/>
                </a:lnTo>
                <a:lnTo>
                  <a:pt x="1141975" y="1552407"/>
                </a:lnTo>
                <a:lnTo>
                  <a:pt x="1154706" y="1508794"/>
                </a:lnTo>
                <a:lnTo>
                  <a:pt x="1165795" y="1464579"/>
                </a:lnTo>
                <a:lnTo>
                  <a:pt x="1175266" y="1419475"/>
                </a:lnTo>
                <a:lnTo>
                  <a:pt x="1182921" y="1374500"/>
                </a:lnTo>
                <a:lnTo>
                  <a:pt x="1188897" y="1328716"/>
                </a:lnTo>
                <a:lnTo>
                  <a:pt x="1193106" y="1282489"/>
                </a:lnTo>
                <a:lnTo>
                  <a:pt x="1195518" y="1235860"/>
                </a:lnTo>
                <a:lnTo>
                  <a:pt x="1196102" y="1188867"/>
                </a:lnTo>
                <a:lnTo>
                  <a:pt x="1194826" y="1141552"/>
                </a:lnTo>
                <a:lnTo>
                  <a:pt x="1191660" y="1093953"/>
                </a:lnTo>
                <a:lnTo>
                  <a:pt x="1186573" y="1046111"/>
                </a:lnTo>
                <a:lnTo>
                  <a:pt x="1179507" y="997972"/>
                </a:lnTo>
                <a:lnTo>
                  <a:pt x="1170584" y="950524"/>
                </a:lnTo>
                <a:lnTo>
                  <a:pt x="1159844" y="903802"/>
                </a:lnTo>
                <a:lnTo>
                  <a:pt x="1147292" y="857732"/>
                </a:lnTo>
                <a:lnTo>
                  <a:pt x="1133072" y="812679"/>
                </a:lnTo>
                <a:lnTo>
                  <a:pt x="1117121" y="768348"/>
                </a:lnTo>
                <a:lnTo>
                  <a:pt x="1099513" y="724884"/>
                </a:lnTo>
                <a:lnTo>
                  <a:pt x="1080288" y="682324"/>
                </a:lnTo>
                <a:lnTo>
                  <a:pt x="1059487" y="640703"/>
                </a:lnTo>
                <a:lnTo>
                  <a:pt x="1037150" y="600055"/>
                </a:lnTo>
                <a:lnTo>
                  <a:pt x="1013317" y="560416"/>
                </a:lnTo>
                <a:lnTo>
                  <a:pt x="988028" y="521822"/>
                </a:lnTo>
                <a:lnTo>
                  <a:pt x="961323" y="484309"/>
                </a:lnTo>
                <a:lnTo>
                  <a:pt x="933242" y="447910"/>
                </a:lnTo>
                <a:lnTo>
                  <a:pt x="903826" y="412663"/>
                </a:lnTo>
                <a:lnTo>
                  <a:pt x="873114" y="378602"/>
                </a:lnTo>
                <a:lnTo>
                  <a:pt x="841147" y="345762"/>
                </a:lnTo>
                <a:lnTo>
                  <a:pt x="807964" y="314179"/>
                </a:lnTo>
                <a:lnTo>
                  <a:pt x="773607" y="283889"/>
                </a:lnTo>
                <a:lnTo>
                  <a:pt x="738115" y="254926"/>
                </a:lnTo>
                <a:lnTo>
                  <a:pt x="701528" y="227327"/>
                </a:lnTo>
                <a:lnTo>
                  <a:pt x="663886" y="201126"/>
                </a:lnTo>
                <a:lnTo>
                  <a:pt x="625230" y="176359"/>
                </a:lnTo>
                <a:lnTo>
                  <a:pt x="585600" y="153061"/>
                </a:lnTo>
                <a:lnTo>
                  <a:pt x="545035" y="131268"/>
                </a:lnTo>
                <a:lnTo>
                  <a:pt x="503576" y="111015"/>
                </a:lnTo>
                <a:lnTo>
                  <a:pt x="461264" y="92338"/>
                </a:lnTo>
                <a:lnTo>
                  <a:pt x="418137" y="75271"/>
                </a:lnTo>
                <a:lnTo>
                  <a:pt x="374237" y="59851"/>
                </a:lnTo>
                <a:lnTo>
                  <a:pt x="329603" y="46112"/>
                </a:lnTo>
                <a:lnTo>
                  <a:pt x="284276" y="34091"/>
                </a:lnTo>
                <a:lnTo>
                  <a:pt x="238296" y="23821"/>
                </a:lnTo>
                <a:lnTo>
                  <a:pt x="191702" y="15340"/>
                </a:lnTo>
                <a:lnTo>
                  <a:pt x="144536" y="8682"/>
                </a:lnTo>
                <a:lnTo>
                  <a:pt x="96836" y="3882"/>
                </a:lnTo>
                <a:lnTo>
                  <a:pt x="48644" y="976"/>
                </a:lnTo>
                <a:lnTo>
                  <a:pt x="0" y="0"/>
                </a:lnTo>
                <a:close/>
              </a:path>
            </a:pathLst>
          </a:custGeom>
          <a:solidFill>
            <a:srgbClr val="000087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5414888" y="3246424"/>
            <a:ext cx="1287780" cy="1048385"/>
          </a:xfrm>
          <a:custGeom>
            <a:avLst/>
            <a:gdLst/>
            <a:ahLst/>
            <a:cxnLst/>
            <a:rect l="l" t="t" r="r" b="b"/>
            <a:pathLst>
              <a:path w="1287779" h="1048385">
                <a:moveTo>
                  <a:pt x="682485" y="0"/>
                </a:moveTo>
                <a:lnTo>
                  <a:pt x="0" y="221754"/>
                </a:lnTo>
                <a:lnTo>
                  <a:pt x="16087" y="268054"/>
                </a:lnTo>
                <a:lnTo>
                  <a:pt x="33905" y="313329"/>
                </a:lnTo>
                <a:lnTo>
                  <a:pt x="53408" y="357550"/>
                </a:lnTo>
                <a:lnTo>
                  <a:pt x="74549" y="400688"/>
                </a:lnTo>
                <a:lnTo>
                  <a:pt x="97280" y="442712"/>
                </a:lnTo>
                <a:lnTo>
                  <a:pt x="121556" y="483594"/>
                </a:lnTo>
                <a:lnTo>
                  <a:pt x="147329" y="523302"/>
                </a:lnTo>
                <a:lnTo>
                  <a:pt x="174553" y="561809"/>
                </a:lnTo>
                <a:lnTo>
                  <a:pt x="203182" y="599084"/>
                </a:lnTo>
                <a:lnTo>
                  <a:pt x="233168" y="635097"/>
                </a:lnTo>
                <a:lnTo>
                  <a:pt x="264464" y="669819"/>
                </a:lnTo>
                <a:lnTo>
                  <a:pt x="297025" y="703220"/>
                </a:lnTo>
                <a:lnTo>
                  <a:pt x="330803" y="735271"/>
                </a:lnTo>
                <a:lnTo>
                  <a:pt x="365751" y="765941"/>
                </a:lnTo>
                <a:lnTo>
                  <a:pt x="401824" y="795202"/>
                </a:lnTo>
                <a:lnTo>
                  <a:pt x="438973" y="823024"/>
                </a:lnTo>
                <a:lnTo>
                  <a:pt x="477154" y="849377"/>
                </a:lnTo>
                <a:lnTo>
                  <a:pt x="516318" y="874231"/>
                </a:lnTo>
                <a:lnTo>
                  <a:pt x="556419" y="897557"/>
                </a:lnTo>
                <a:lnTo>
                  <a:pt x="597410" y="919325"/>
                </a:lnTo>
                <a:lnTo>
                  <a:pt x="639246" y="939505"/>
                </a:lnTo>
                <a:lnTo>
                  <a:pt x="681878" y="958068"/>
                </a:lnTo>
                <a:lnTo>
                  <a:pt x="725260" y="974985"/>
                </a:lnTo>
                <a:lnTo>
                  <a:pt x="769346" y="990225"/>
                </a:lnTo>
                <a:lnTo>
                  <a:pt x="814089" y="1003759"/>
                </a:lnTo>
                <a:lnTo>
                  <a:pt x="859443" y="1015557"/>
                </a:lnTo>
                <a:lnTo>
                  <a:pt x="905359" y="1025590"/>
                </a:lnTo>
                <a:lnTo>
                  <a:pt x="951793" y="1033828"/>
                </a:lnTo>
                <a:lnTo>
                  <a:pt x="998696" y="1040242"/>
                </a:lnTo>
                <a:lnTo>
                  <a:pt x="1046023" y="1044801"/>
                </a:lnTo>
                <a:lnTo>
                  <a:pt x="1093727" y="1047476"/>
                </a:lnTo>
                <a:lnTo>
                  <a:pt x="1141760" y="1048238"/>
                </a:lnTo>
                <a:lnTo>
                  <a:pt x="1190077" y="1047056"/>
                </a:lnTo>
                <a:lnTo>
                  <a:pt x="1238630" y="1043902"/>
                </a:lnTo>
                <a:lnTo>
                  <a:pt x="1287373" y="1038745"/>
                </a:lnTo>
                <a:lnTo>
                  <a:pt x="1197894" y="330454"/>
                </a:lnTo>
                <a:lnTo>
                  <a:pt x="1148837" y="330454"/>
                </a:lnTo>
                <a:lnTo>
                  <a:pt x="1100891" y="329217"/>
                </a:lnTo>
                <a:lnTo>
                  <a:pt x="1053888" y="323271"/>
                </a:lnTo>
                <a:lnTo>
                  <a:pt x="1008117" y="312800"/>
                </a:lnTo>
                <a:lnTo>
                  <a:pt x="963873" y="297991"/>
                </a:lnTo>
                <a:lnTo>
                  <a:pt x="921445" y="279027"/>
                </a:lnTo>
                <a:lnTo>
                  <a:pt x="881127" y="256095"/>
                </a:lnTo>
                <a:lnTo>
                  <a:pt x="843210" y="229379"/>
                </a:lnTo>
                <a:lnTo>
                  <a:pt x="807987" y="199065"/>
                </a:lnTo>
                <a:lnTo>
                  <a:pt x="775748" y="165338"/>
                </a:lnTo>
                <a:lnTo>
                  <a:pt x="746787" y="128382"/>
                </a:lnTo>
                <a:lnTo>
                  <a:pt x="721395" y="88384"/>
                </a:lnTo>
                <a:lnTo>
                  <a:pt x="699863" y="45528"/>
                </a:lnTo>
                <a:lnTo>
                  <a:pt x="682485" y="0"/>
                </a:lnTo>
                <a:close/>
              </a:path>
              <a:path w="1287779" h="1048385">
                <a:moveTo>
                  <a:pt x="1197432" y="326796"/>
                </a:moveTo>
                <a:lnTo>
                  <a:pt x="1148837" y="330454"/>
                </a:lnTo>
                <a:lnTo>
                  <a:pt x="1197894" y="330454"/>
                </a:lnTo>
                <a:lnTo>
                  <a:pt x="1197432" y="326796"/>
                </a:lnTo>
                <a:close/>
              </a:path>
            </a:pathLst>
          </a:custGeom>
          <a:solidFill>
            <a:srgbClr val="472F2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5356583" y="2457743"/>
            <a:ext cx="791845" cy="1010919"/>
          </a:xfrm>
          <a:custGeom>
            <a:avLst/>
            <a:gdLst/>
            <a:ahLst/>
            <a:cxnLst/>
            <a:rect l="l" t="t" r="r" b="b"/>
            <a:pathLst>
              <a:path w="791845" h="1010920">
                <a:moveTo>
                  <a:pt x="185951" y="0"/>
                </a:moveTo>
                <a:lnTo>
                  <a:pt x="159648" y="43456"/>
                </a:lnTo>
                <a:lnTo>
                  <a:pt x="135316" y="87794"/>
                </a:lnTo>
                <a:lnTo>
                  <a:pt x="112961" y="132945"/>
                </a:lnTo>
                <a:lnTo>
                  <a:pt x="92594" y="178847"/>
                </a:lnTo>
                <a:lnTo>
                  <a:pt x="74221" y="225432"/>
                </a:lnTo>
                <a:lnTo>
                  <a:pt x="57851" y="272636"/>
                </a:lnTo>
                <a:lnTo>
                  <a:pt x="43493" y="320393"/>
                </a:lnTo>
                <a:lnTo>
                  <a:pt x="31155" y="368638"/>
                </a:lnTo>
                <a:lnTo>
                  <a:pt x="20844" y="417305"/>
                </a:lnTo>
                <a:lnTo>
                  <a:pt x="12570" y="466329"/>
                </a:lnTo>
                <a:lnTo>
                  <a:pt x="6340" y="515645"/>
                </a:lnTo>
                <a:lnTo>
                  <a:pt x="2163" y="565186"/>
                </a:lnTo>
                <a:lnTo>
                  <a:pt x="46" y="614888"/>
                </a:lnTo>
                <a:lnTo>
                  <a:pt x="0" y="664686"/>
                </a:lnTo>
                <a:lnTo>
                  <a:pt x="2030" y="714513"/>
                </a:lnTo>
                <a:lnTo>
                  <a:pt x="6146" y="764304"/>
                </a:lnTo>
                <a:lnTo>
                  <a:pt x="12357" y="813994"/>
                </a:lnTo>
                <a:lnTo>
                  <a:pt x="20669" y="863518"/>
                </a:lnTo>
                <a:lnTo>
                  <a:pt x="31092" y="912810"/>
                </a:lnTo>
                <a:lnTo>
                  <a:pt x="43634" y="961805"/>
                </a:lnTo>
                <a:lnTo>
                  <a:pt x="58303" y="1010437"/>
                </a:lnTo>
                <a:lnTo>
                  <a:pt x="740789" y="788682"/>
                </a:lnTo>
                <a:lnTo>
                  <a:pt x="728417" y="743072"/>
                </a:lnTo>
                <a:lnTo>
                  <a:pt x="720655" y="696862"/>
                </a:lnTo>
                <a:lnTo>
                  <a:pt x="717460" y="650384"/>
                </a:lnTo>
                <a:lnTo>
                  <a:pt x="718790" y="603971"/>
                </a:lnTo>
                <a:lnTo>
                  <a:pt x="724603" y="557955"/>
                </a:lnTo>
                <a:lnTo>
                  <a:pt x="734856" y="512668"/>
                </a:lnTo>
                <a:lnTo>
                  <a:pt x="749509" y="468442"/>
                </a:lnTo>
                <a:lnTo>
                  <a:pt x="768518" y="425610"/>
                </a:lnTo>
                <a:lnTo>
                  <a:pt x="791843" y="384505"/>
                </a:lnTo>
                <a:lnTo>
                  <a:pt x="185951" y="0"/>
                </a:lnTo>
                <a:close/>
              </a:path>
            </a:pathLst>
          </a:custGeom>
          <a:solidFill>
            <a:srgbClr val="C4374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5542530" y="2131005"/>
            <a:ext cx="728980" cy="711835"/>
          </a:xfrm>
          <a:custGeom>
            <a:avLst/>
            <a:gdLst/>
            <a:ahLst/>
            <a:cxnLst/>
            <a:rect l="l" t="t" r="r" b="b"/>
            <a:pathLst>
              <a:path w="728979" h="711835">
                <a:moveTo>
                  <a:pt x="306832" y="0"/>
                </a:moveTo>
                <a:lnTo>
                  <a:pt x="266848" y="30352"/>
                </a:lnTo>
                <a:lnTo>
                  <a:pt x="228232" y="62304"/>
                </a:lnTo>
                <a:lnTo>
                  <a:pt x="191028" y="95808"/>
                </a:lnTo>
                <a:lnTo>
                  <a:pt x="155283" y="130816"/>
                </a:lnTo>
                <a:lnTo>
                  <a:pt x="121040" y="167280"/>
                </a:lnTo>
                <a:lnTo>
                  <a:pt x="88345" y="205152"/>
                </a:lnTo>
                <a:lnTo>
                  <a:pt x="57244" y="244383"/>
                </a:lnTo>
                <a:lnTo>
                  <a:pt x="27780" y="284926"/>
                </a:lnTo>
                <a:lnTo>
                  <a:pt x="0" y="326732"/>
                </a:lnTo>
                <a:lnTo>
                  <a:pt x="605904" y="711250"/>
                </a:lnTo>
                <a:lnTo>
                  <a:pt x="631849" y="674332"/>
                </a:lnTo>
                <a:lnTo>
                  <a:pt x="661087" y="640097"/>
                </a:lnTo>
                <a:lnTo>
                  <a:pt x="693413" y="608764"/>
                </a:lnTo>
                <a:lnTo>
                  <a:pt x="728624" y="580555"/>
                </a:lnTo>
                <a:lnTo>
                  <a:pt x="306832" y="0"/>
                </a:lnTo>
                <a:close/>
              </a:path>
            </a:pathLst>
          </a:custGeom>
          <a:solidFill>
            <a:srgbClr val="DA82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5849364" y="1986577"/>
            <a:ext cx="527050" cy="725170"/>
          </a:xfrm>
          <a:custGeom>
            <a:avLst/>
            <a:gdLst/>
            <a:ahLst/>
            <a:cxnLst/>
            <a:rect l="l" t="t" r="r" b="b"/>
            <a:pathLst>
              <a:path w="527050" h="725169">
                <a:moveTo>
                  <a:pt x="262712" y="0"/>
                </a:moveTo>
                <a:lnTo>
                  <a:pt x="216499" y="19426"/>
                </a:lnTo>
                <a:lnTo>
                  <a:pt x="171180" y="40753"/>
                </a:lnTo>
                <a:lnTo>
                  <a:pt x="126812" y="63949"/>
                </a:lnTo>
                <a:lnTo>
                  <a:pt x="83454" y="88980"/>
                </a:lnTo>
                <a:lnTo>
                  <a:pt x="41164" y="115816"/>
                </a:lnTo>
                <a:lnTo>
                  <a:pt x="0" y="144424"/>
                </a:lnTo>
                <a:lnTo>
                  <a:pt x="421792" y="724979"/>
                </a:lnTo>
                <a:lnTo>
                  <a:pt x="446665" y="708080"/>
                </a:lnTo>
                <a:lnTo>
                  <a:pt x="472524" y="692788"/>
                </a:lnTo>
                <a:lnTo>
                  <a:pt x="499289" y="679148"/>
                </a:lnTo>
                <a:lnTo>
                  <a:pt x="526884" y="667207"/>
                </a:lnTo>
                <a:lnTo>
                  <a:pt x="262712" y="0"/>
                </a:lnTo>
                <a:close/>
              </a:path>
            </a:pathLst>
          </a:custGeom>
          <a:solidFill>
            <a:srgbClr val="494C4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6112071" y="1902588"/>
            <a:ext cx="440690" cy="751205"/>
          </a:xfrm>
          <a:custGeom>
            <a:avLst/>
            <a:gdLst/>
            <a:ahLst/>
            <a:cxnLst/>
            <a:rect l="l" t="t" r="r" b="b"/>
            <a:pathLst>
              <a:path w="440690" h="751205">
                <a:moveTo>
                  <a:pt x="440283" y="0"/>
                </a:moveTo>
                <a:lnTo>
                  <a:pt x="390098" y="1053"/>
                </a:lnTo>
                <a:lnTo>
                  <a:pt x="340078" y="4205"/>
                </a:lnTo>
                <a:lnTo>
                  <a:pt x="290288" y="9443"/>
                </a:lnTo>
                <a:lnTo>
                  <a:pt x="240792" y="16755"/>
                </a:lnTo>
                <a:lnTo>
                  <a:pt x="191655" y="26128"/>
                </a:lnTo>
                <a:lnTo>
                  <a:pt x="142942" y="37550"/>
                </a:lnTo>
                <a:lnTo>
                  <a:pt x="94719" y="51008"/>
                </a:lnTo>
                <a:lnTo>
                  <a:pt x="47050" y="66491"/>
                </a:lnTo>
                <a:lnTo>
                  <a:pt x="0" y="83985"/>
                </a:lnTo>
                <a:lnTo>
                  <a:pt x="264172" y="751192"/>
                </a:lnTo>
                <a:lnTo>
                  <a:pt x="306859" y="736583"/>
                </a:lnTo>
                <a:lnTo>
                  <a:pt x="350637" y="726076"/>
                </a:lnTo>
                <a:lnTo>
                  <a:pt x="395210" y="719729"/>
                </a:lnTo>
                <a:lnTo>
                  <a:pt x="440283" y="717600"/>
                </a:lnTo>
                <a:lnTo>
                  <a:pt x="440283" y="0"/>
                </a:lnTo>
                <a:close/>
              </a:path>
            </a:pathLst>
          </a:custGeom>
          <a:solidFill>
            <a:srgbClr val="00593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 txBox="1"/>
          <p:nvPr/>
        </p:nvSpPr>
        <p:spPr>
          <a:xfrm>
            <a:off x="7242935" y="2945884"/>
            <a:ext cx="290830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pl-PL" sz="1200" dirty="0" smtClean="0">
                <a:solidFill>
                  <a:srgbClr val="FFFFFF"/>
                </a:solidFill>
                <a:latin typeface="Calibri"/>
                <a:cs typeface="Calibri"/>
              </a:rPr>
              <a:t>52</a:t>
            </a:r>
            <a:r>
              <a:rPr sz="1200" dirty="0" smtClean="0">
                <a:solidFill>
                  <a:srgbClr val="FFFFFF"/>
                </a:solidFill>
                <a:latin typeface="Calibri"/>
                <a:cs typeface="Calibri"/>
              </a:rPr>
              <a:t>%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958813" y="3705293"/>
            <a:ext cx="290830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pl-PL" sz="1200" dirty="0" smtClean="0">
                <a:solidFill>
                  <a:srgbClr val="FFFFFF"/>
                </a:solidFill>
                <a:latin typeface="Calibri"/>
                <a:cs typeface="Calibri"/>
              </a:rPr>
              <a:t>13</a:t>
            </a:r>
            <a:r>
              <a:rPr sz="1200" dirty="0" smtClean="0">
                <a:solidFill>
                  <a:srgbClr val="FFFFFF"/>
                </a:solidFill>
                <a:latin typeface="Calibri"/>
                <a:cs typeface="Calibri"/>
              </a:rPr>
              <a:t>%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576746" y="2893458"/>
            <a:ext cx="290830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14%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835217" y="2425286"/>
            <a:ext cx="21272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pl-PL" sz="1200" dirty="0">
                <a:solidFill>
                  <a:srgbClr val="FFFFFF"/>
                </a:solidFill>
                <a:latin typeface="Calibri"/>
                <a:cs typeface="Calibri"/>
              </a:rPr>
              <a:t>8</a:t>
            </a:r>
            <a:r>
              <a:rPr sz="1200" dirty="0" smtClean="0">
                <a:solidFill>
                  <a:srgbClr val="FFFFFF"/>
                </a:solidFill>
                <a:latin typeface="Calibri"/>
                <a:cs typeface="Calibri"/>
              </a:rPr>
              <a:t>%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042176" y="2176112"/>
            <a:ext cx="45910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pl-PL" baseline="-32407" dirty="0">
                <a:solidFill>
                  <a:srgbClr val="FFFFFF"/>
                </a:solidFill>
                <a:latin typeface="Calibri"/>
                <a:cs typeface="Calibri"/>
              </a:rPr>
              <a:t>6</a:t>
            </a:r>
            <a:r>
              <a:rPr sz="1800" baseline="-32407" dirty="0" smtClean="0">
                <a:solidFill>
                  <a:srgbClr val="FFFFFF"/>
                </a:solidFill>
                <a:latin typeface="Calibri"/>
                <a:cs typeface="Calibri"/>
              </a:rPr>
              <a:t>%</a:t>
            </a:r>
            <a:r>
              <a:rPr sz="1800" spc="142" baseline="-32407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pl-PL" sz="1200" dirty="0">
                <a:solidFill>
                  <a:srgbClr val="FFFFFF"/>
                </a:solidFill>
                <a:latin typeface="Calibri"/>
                <a:cs typeface="Calibri"/>
              </a:rPr>
              <a:t>7</a:t>
            </a:r>
            <a:r>
              <a:rPr sz="1200" dirty="0" smtClean="0">
                <a:solidFill>
                  <a:srgbClr val="FFFFFF"/>
                </a:solidFill>
                <a:latin typeface="Calibri"/>
                <a:cs typeface="Calibri"/>
              </a:rPr>
              <a:t>%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925945" y="1456207"/>
            <a:ext cx="2235256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850900" algn="l"/>
              </a:tabLst>
            </a:pPr>
            <a:r>
              <a:rPr lang="pl-PL" sz="1800" b="1" dirty="0" smtClean="0">
                <a:latin typeface="Calibri"/>
                <a:cs typeface="Calibri"/>
              </a:rPr>
              <a:t>SPRZEDAŻ 2</a:t>
            </a:r>
            <a:r>
              <a:rPr sz="1800" b="1" spc="-145" dirty="0" smtClean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0</a:t>
            </a:r>
            <a:r>
              <a:rPr sz="1800" b="1" spc="-14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1</a:t>
            </a:r>
            <a:r>
              <a:rPr sz="1800" b="1" spc="-145" dirty="0">
                <a:latin typeface="Calibri"/>
                <a:cs typeface="Calibri"/>
              </a:rPr>
              <a:t> </a:t>
            </a:r>
            <a:r>
              <a:rPr lang="pl-PL" sz="1800" b="1" spc="-145" dirty="0" smtClean="0">
                <a:latin typeface="Calibri"/>
                <a:cs typeface="Calibri"/>
              </a:rPr>
              <a:t>5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849111" y="4480559"/>
            <a:ext cx="97790" cy="97790"/>
          </a:xfrm>
          <a:custGeom>
            <a:avLst/>
            <a:gdLst/>
            <a:ahLst/>
            <a:cxnLst/>
            <a:rect l="l" t="t" r="r" b="b"/>
            <a:pathLst>
              <a:path w="97789" h="97789">
                <a:moveTo>
                  <a:pt x="0" y="0"/>
                </a:moveTo>
                <a:lnTo>
                  <a:pt x="97536" y="0"/>
                </a:lnTo>
                <a:lnTo>
                  <a:pt x="97536" y="97536"/>
                </a:lnTo>
                <a:lnTo>
                  <a:pt x="0" y="97536"/>
                </a:lnTo>
                <a:lnTo>
                  <a:pt x="0" y="0"/>
                </a:lnTo>
                <a:close/>
              </a:path>
            </a:pathLst>
          </a:custGeom>
          <a:solidFill>
            <a:srgbClr val="000087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5849111" y="4760976"/>
            <a:ext cx="97790" cy="99060"/>
          </a:xfrm>
          <a:custGeom>
            <a:avLst/>
            <a:gdLst/>
            <a:ahLst/>
            <a:cxnLst/>
            <a:rect l="l" t="t" r="r" b="b"/>
            <a:pathLst>
              <a:path w="97789" h="99060">
                <a:moveTo>
                  <a:pt x="0" y="0"/>
                </a:moveTo>
                <a:lnTo>
                  <a:pt x="97536" y="0"/>
                </a:lnTo>
                <a:lnTo>
                  <a:pt x="97536" y="99060"/>
                </a:lnTo>
                <a:lnTo>
                  <a:pt x="0" y="99060"/>
                </a:lnTo>
                <a:lnTo>
                  <a:pt x="0" y="0"/>
                </a:lnTo>
                <a:close/>
              </a:path>
            </a:pathLst>
          </a:custGeom>
          <a:solidFill>
            <a:srgbClr val="472F2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5849111" y="5042915"/>
            <a:ext cx="97790" cy="97790"/>
          </a:xfrm>
          <a:custGeom>
            <a:avLst/>
            <a:gdLst/>
            <a:ahLst/>
            <a:cxnLst/>
            <a:rect l="l" t="t" r="r" b="b"/>
            <a:pathLst>
              <a:path w="97789" h="97789">
                <a:moveTo>
                  <a:pt x="0" y="0"/>
                </a:moveTo>
                <a:lnTo>
                  <a:pt x="97536" y="0"/>
                </a:lnTo>
                <a:lnTo>
                  <a:pt x="97536" y="97535"/>
                </a:lnTo>
                <a:lnTo>
                  <a:pt x="0" y="97535"/>
                </a:lnTo>
                <a:lnTo>
                  <a:pt x="0" y="0"/>
                </a:lnTo>
                <a:close/>
              </a:path>
            </a:pathLst>
          </a:custGeom>
          <a:solidFill>
            <a:srgbClr val="C4374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5849111" y="5324855"/>
            <a:ext cx="97790" cy="97790"/>
          </a:xfrm>
          <a:custGeom>
            <a:avLst/>
            <a:gdLst/>
            <a:ahLst/>
            <a:cxnLst/>
            <a:rect l="l" t="t" r="r" b="b"/>
            <a:pathLst>
              <a:path w="97789" h="97789">
                <a:moveTo>
                  <a:pt x="0" y="0"/>
                </a:moveTo>
                <a:lnTo>
                  <a:pt x="97536" y="0"/>
                </a:lnTo>
                <a:lnTo>
                  <a:pt x="97536" y="97536"/>
                </a:lnTo>
                <a:lnTo>
                  <a:pt x="0" y="97536"/>
                </a:lnTo>
                <a:lnTo>
                  <a:pt x="0" y="0"/>
                </a:lnTo>
                <a:close/>
              </a:path>
            </a:pathLst>
          </a:custGeom>
          <a:solidFill>
            <a:srgbClr val="DA82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5849111" y="5605271"/>
            <a:ext cx="97790" cy="99060"/>
          </a:xfrm>
          <a:custGeom>
            <a:avLst/>
            <a:gdLst/>
            <a:ahLst/>
            <a:cxnLst/>
            <a:rect l="l" t="t" r="r" b="b"/>
            <a:pathLst>
              <a:path w="97789" h="99060">
                <a:moveTo>
                  <a:pt x="0" y="0"/>
                </a:moveTo>
                <a:lnTo>
                  <a:pt x="97536" y="0"/>
                </a:lnTo>
                <a:lnTo>
                  <a:pt x="97536" y="99059"/>
                </a:lnTo>
                <a:lnTo>
                  <a:pt x="0" y="99059"/>
                </a:lnTo>
                <a:lnTo>
                  <a:pt x="0" y="0"/>
                </a:lnTo>
                <a:close/>
              </a:path>
            </a:pathLst>
          </a:custGeom>
          <a:solidFill>
            <a:srgbClr val="494C4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/>
          <p:nvPr/>
        </p:nvSpPr>
        <p:spPr>
          <a:xfrm>
            <a:off x="5849111" y="5887211"/>
            <a:ext cx="97790" cy="97790"/>
          </a:xfrm>
          <a:custGeom>
            <a:avLst/>
            <a:gdLst/>
            <a:ahLst/>
            <a:cxnLst/>
            <a:rect l="l" t="t" r="r" b="b"/>
            <a:pathLst>
              <a:path w="97789" h="97789">
                <a:moveTo>
                  <a:pt x="0" y="0"/>
                </a:moveTo>
                <a:lnTo>
                  <a:pt x="97536" y="0"/>
                </a:lnTo>
                <a:lnTo>
                  <a:pt x="97536" y="97536"/>
                </a:lnTo>
                <a:lnTo>
                  <a:pt x="0" y="97536"/>
                </a:lnTo>
                <a:lnTo>
                  <a:pt x="0" y="0"/>
                </a:lnTo>
                <a:close/>
              </a:path>
            </a:pathLst>
          </a:custGeom>
          <a:solidFill>
            <a:srgbClr val="00593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 txBox="1"/>
          <p:nvPr/>
        </p:nvSpPr>
        <p:spPr>
          <a:xfrm>
            <a:off x="5958813" y="4312606"/>
            <a:ext cx="2709530" cy="17062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1217295">
              <a:lnSpc>
                <a:spcPct val="131900"/>
              </a:lnSpc>
            </a:pPr>
            <a:r>
              <a:rPr sz="1400" dirty="0" err="1" smtClean="0">
                <a:latin typeface="Calibri"/>
                <a:cs typeface="Calibri"/>
              </a:rPr>
              <a:t>S</a:t>
            </a:r>
            <a:r>
              <a:rPr sz="1400" spc="-15" dirty="0" err="1" smtClean="0">
                <a:latin typeface="Calibri"/>
                <a:cs typeface="Calibri"/>
              </a:rPr>
              <a:t>i</a:t>
            </a:r>
            <a:r>
              <a:rPr sz="1400" spc="5" dirty="0" err="1" smtClean="0">
                <a:latin typeface="Calibri"/>
                <a:cs typeface="Calibri"/>
              </a:rPr>
              <a:t>n</a:t>
            </a:r>
            <a:r>
              <a:rPr sz="1400" spc="-5" dirty="0" err="1" smtClean="0">
                <a:latin typeface="Calibri"/>
                <a:cs typeface="Calibri"/>
              </a:rPr>
              <a:t>g</a:t>
            </a:r>
            <a:r>
              <a:rPr sz="1400" dirty="0" err="1" smtClean="0">
                <a:latin typeface="Calibri"/>
                <a:cs typeface="Calibri"/>
              </a:rPr>
              <a:t>a</a:t>
            </a:r>
            <a:r>
              <a:rPr sz="1400" spc="-10" dirty="0" err="1" smtClean="0">
                <a:latin typeface="Calibri"/>
                <a:cs typeface="Calibri"/>
              </a:rPr>
              <a:t>p</a:t>
            </a:r>
            <a:r>
              <a:rPr lang="pl-PL" sz="1400" spc="-10" dirty="0" err="1" smtClean="0">
                <a:latin typeface="Calibri"/>
                <a:cs typeface="Calibri"/>
              </a:rPr>
              <a:t>ur</a:t>
            </a:r>
            <a:r>
              <a:rPr sz="1400" dirty="0" smtClean="0">
                <a:latin typeface="Calibri"/>
                <a:cs typeface="Calibri"/>
              </a:rPr>
              <a:t> </a:t>
            </a:r>
            <a:endParaRPr lang="pl-PL" sz="1400" dirty="0" smtClean="0">
              <a:latin typeface="Calibri"/>
              <a:cs typeface="Calibri"/>
            </a:endParaRPr>
          </a:p>
          <a:p>
            <a:pPr marL="12700" marR="1217295">
              <a:lnSpc>
                <a:spcPct val="131900"/>
              </a:lnSpc>
            </a:pPr>
            <a:r>
              <a:rPr sz="1400" dirty="0" smtClean="0">
                <a:latin typeface="Calibri"/>
                <a:cs typeface="Calibri"/>
              </a:rPr>
              <a:t> </a:t>
            </a:r>
            <a:r>
              <a:rPr sz="1400" spc="-5" dirty="0" smtClean="0">
                <a:latin typeface="Calibri"/>
                <a:cs typeface="Calibri"/>
              </a:rPr>
              <a:t>R</a:t>
            </a:r>
            <a:r>
              <a:rPr lang="pl-PL" sz="1400" spc="-5" dirty="0" err="1" smtClean="0">
                <a:latin typeface="Calibri"/>
                <a:cs typeface="Calibri"/>
              </a:rPr>
              <a:t>osja</a:t>
            </a:r>
            <a:endParaRPr sz="1400" dirty="0">
              <a:latin typeface="Calibri"/>
              <a:cs typeface="Calibri"/>
            </a:endParaRPr>
          </a:p>
          <a:p>
            <a:pPr marL="12700" marR="5080">
              <a:lnSpc>
                <a:spcPct val="131900"/>
              </a:lnSpc>
            </a:pPr>
            <a:r>
              <a:rPr lang="pl-PL" sz="1400" spc="-5" dirty="0" smtClean="0">
                <a:latin typeface="Calibri"/>
                <a:cs typeface="Calibri"/>
              </a:rPr>
              <a:t>Bliski Wschód </a:t>
            </a:r>
            <a:r>
              <a:rPr sz="1400" dirty="0" smtClean="0">
                <a:latin typeface="Calibri"/>
                <a:cs typeface="Calibri"/>
              </a:rPr>
              <a:t>&amp; </a:t>
            </a:r>
            <a:r>
              <a:rPr sz="1400" spc="-5" dirty="0" err="1" smtClean="0">
                <a:latin typeface="Calibri"/>
                <a:cs typeface="Calibri"/>
              </a:rPr>
              <a:t>Afr</a:t>
            </a:r>
            <a:r>
              <a:rPr lang="pl-PL" sz="1400" spc="-5" dirty="0" err="1" smtClean="0">
                <a:latin typeface="Calibri"/>
                <a:cs typeface="Calibri"/>
              </a:rPr>
              <a:t>yka</a:t>
            </a:r>
            <a:r>
              <a:rPr lang="pl-PL" sz="1400" spc="-5" dirty="0" smtClean="0">
                <a:latin typeface="Calibri"/>
                <a:cs typeface="Calibri"/>
              </a:rPr>
              <a:t> Północna</a:t>
            </a:r>
            <a:r>
              <a:rPr sz="1400" spc="-5" dirty="0" smtClean="0">
                <a:latin typeface="Calibri"/>
                <a:cs typeface="Calibri"/>
              </a:rPr>
              <a:t>  A</a:t>
            </a:r>
            <a:r>
              <a:rPr lang="pl-PL" sz="1400" spc="-5" dirty="0" err="1" smtClean="0">
                <a:latin typeface="Calibri"/>
                <a:cs typeface="Calibri"/>
              </a:rPr>
              <a:t>zja</a:t>
            </a:r>
            <a:r>
              <a:rPr sz="1400" spc="-5" dirty="0" smtClean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&amp;</a:t>
            </a:r>
            <a:r>
              <a:rPr sz="1400" spc="-6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Oceania</a:t>
            </a:r>
            <a:endParaRPr sz="1400" dirty="0">
              <a:latin typeface="Calibri"/>
              <a:cs typeface="Calibri"/>
            </a:endParaRPr>
          </a:p>
          <a:p>
            <a:pPr marL="12700" marR="326390">
              <a:lnSpc>
                <a:spcPct val="131900"/>
              </a:lnSpc>
            </a:pPr>
            <a:r>
              <a:rPr lang="pl-PL" sz="1400" spc="-5" dirty="0" smtClean="0">
                <a:latin typeface="Calibri"/>
                <a:cs typeface="Calibri"/>
              </a:rPr>
              <a:t>Ameryka Południowa </a:t>
            </a:r>
            <a:r>
              <a:rPr sz="1400" dirty="0" smtClean="0">
                <a:latin typeface="Calibri"/>
                <a:cs typeface="Calibri"/>
              </a:rPr>
              <a:t>&amp; </a:t>
            </a:r>
            <a:r>
              <a:rPr lang="pl-PL" sz="1400" spc="-5" dirty="0" smtClean="0">
                <a:latin typeface="Calibri"/>
                <a:cs typeface="Calibri"/>
              </a:rPr>
              <a:t>Łacińska</a:t>
            </a:r>
          </a:p>
          <a:p>
            <a:pPr marL="12700" marR="326390">
              <a:lnSpc>
                <a:spcPct val="131900"/>
              </a:lnSpc>
            </a:pPr>
            <a:r>
              <a:rPr lang="pl-PL" sz="1400" spc="-5" dirty="0" smtClean="0">
                <a:latin typeface="Calibri"/>
                <a:cs typeface="Calibri"/>
              </a:rPr>
              <a:t>Inne </a:t>
            </a:r>
            <a:endParaRPr sz="1400" dirty="0">
              <a:latin typeface="Calibri"/>
              <a:cs typeface="Calibri"/>
            </a:endParaRPr>
          </a:p>
        </p:txBody>
      </p:sp>
      <p:pic>
        <p:nvPicPr>
          <p:cNvPr id="30" name="Logotype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803" y="6130802"/>
            <a:ext cx="1116000" cy="65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61201" y="6138001"/>
            <a:ext cx="788399" cy="5147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11265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49262" y="307340"/>
            <a:ext cx="8500338" cy="984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400675" marR="5080">
              <a:lnSpc>
                <a:spcPct val="100000"/>
              </a:lnSpc>
            </a:pPr>
            <a:r>
              <a:rPr lang="pl-PL" spc="-5" dirty="0" smtClean="0"/>
              <a:t>Obszary działania </a:t>
            </a:r>
            <a:r>
              <a:rPr spc="-55" dirty="0" smtClean="0"/>
              <a:t>Table</a:t>
            </a:r>
            <a:r>
              <a:rPr spc="-75" dirty="0" smtClean="0"/>
              <a:t> </a:t>
            </a:r>
            <a:r>
              <a:rPr spc="-95" dirty="0"/>
              <a:t>Top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764310" y="1677824"/>
            <a:ext cx="2769235" cy="27699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sz="2000" spc="-35" dirty="0" smtClean="0">
                <a:solidFill>
                  <a:srgbClr val="FFFFFF"/>
                </a:solidFill>
                <a:latin typeface="Calibri"/>
                <a:cs typeface="Calibri"/>
              </a:rPr>
              <a:t>Table </a:t>
            </a:r>
            <a:r>
              <a:rPr sz="2000" spc="-35" dirty="0">
                <a:solidFill>
                  <a:srgbClr val="FFFFFF"/>
                </a:solidFill>
                <a:latin typeface="Calibri"/>
                <a:cs typeface="Calibri"/>
              </a:rPr>
              <a:t>Top </a:t>
            </a:r>
            <a:r>
              <a:rPr lang="pl-PL" altLang="sv-SE" sz="2000" spc="-35" dirty="0">
                <a:solidFill>
                  <a:srgbClr val="FFFFFF"/>
                </a:solidFill>
                <a:latin typeface="Calibri"/>
                <a:cs typeface="Calibri"/>
              </a:rPr>
              <a:t>zajmuje się serwetkami, nakryciami stołu, świecami, które tworzą spójny koncept wystroju </a:t>
            </a:r>
            <a:r>
              <a:rPr lang="pl-PL" altLang="sv-SE" sz="2000" spc="-35" dirty="0" smtClean="0">
                <a:solidFill>
                  <a:srgbClr val="FFFFFF"/>
                </a:solidFill>
                <a:latin typeface="Calibri"/>
                <a:cs typeface="Calibri"/>
              </a:rPr>
              <a:t>stołu</a:t>
            </a:r>
          </a:p>
          <a:p>
            <a:pPr marL="342900" indent="-342900">
              <a:buFont typeface="Arial" charset="0"/>
              <a:buChar char="•"/>
            </a:pPr>
            <a:r>
              <a:rPr lang="pl-PL" altLang="sv-SE" sz="2000" spc="-35" dirty="0" smtClean="0">
                <a:solidFill>
                  <a:srgbClr val="FFFFFF"/>
                </a:solidFill>
                <a:latin typeface="Calibri"/>
                <a:cs typeface="Calibri"/>
              </a:rPr>
              <a:t>Klienci to </a:t>
            </a:r>
            <a:r>
              <a:rPr lang="pl-PL" altLang="sv-SE" sz="2000" spc="-35" dirty="0">
                <a:solidFill>
                  <a:srgbClr val="FFFFFF"/>
                </a:solidFill>
                <a:latin typeface="Calibri"/>
                <a:cs typeface="Calibri"/>
              </a:rPr>
              <a:t>restauracje, hotele, firmy cateringowe oraz stołówki</a:t>
            </a:r>
            <a:endParaRPr lang="en-US" altLang="sv-SE" sz="2000" spc="-35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161201" y="6138001"/>
            <a:ext cx="788399" cy="5147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91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Logotype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803" y="6130802"/>
            <a:ext cx="1116000" cy="65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61201" y="6138001"/>
            <a:ext cx="788399" cy="5147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694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49262" y="307340"/>
            <a:ext cx="8500338" cy="984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400675" marR="5080">
              <a:lnSpc>
                <a:spcPct val="100000"/>
              </a:lnSpc>
            </a:pPr>
            <a:r>
              <a:rPr lang="pl-PL" spc="-5" dirty="0" smtClean="0"/>
              <a:t>Obszary działania </a:t>
            </a:r>
            <a:r>
              <a:rPr dirty="0" smtClean="0"/>
              <a:t>Meal</a:t>
            </a:r>
            <a:r>
              <a:rPr spc="-85" dirty="0" smtClean="0"/>
              <a:t> </a:t>
            </a:r>
            <a:r>
              <a:rPr dirty="0"/>
              <a:t>Service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856005" y="1736229"/>
            <a:ext cx="2788285" cy="30777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sz="2000" dirty="0" smtClean="0">
                <a:solidFill>
                  <a:srgbClr val="FFFFFF"/>
                </a:solidFill>
                <a:latin typeface="Calibri"/>
                <a:cs typeface="Calibri"/>
              </a:rPr>
              <a:t>Meal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Service </a:t>
            </a:r>
            <a:r>
              <a:rPr lang="pl-PL" altLang="sv-SE" sz="2000" dirty="0">
                <a:solidFill>
                  <a:srgbClr val="FFFFFF"/>
                </a:solidFill>
                <a:latin typeface="Calibri"/>
                <a:cs typeface="Calibri"/>
              </a:rPr>
              <a:t>zajmuje się funkcjonalnymi koncepcjami opakowań na wynos oraz serwowania produktów</a:t>
            </a:r>
          </a:p>
          <a:p>
            <a:pPr marL="342900" indent="-342900">
              <a:buFont typeface="Arial" charset="0"/>
              <a:buChar char="•"/>
            </a:pPr>
            <a:r>
              <a:rPr lang="pl-PL" altLang="sv-SE" sz="2000" dirty="0" smtClean="0">
                <a:solidFill>
                  <a:srgbClr val="FFFFFF"/>
                </a:solidFill>
                <a:latin typeface="Calibri"/>
                <a:cs typeface="Calibri"/>
              </a:rPr>
              <a:t>Klienci </a:t>
            </a:r>
            <a:r>
              <a:rPr lang="pl-PL" altLang="sv-SE" sz="2000" dirty="0">
                <a:solidFill>
                  <a:srgbClr val="FFFFFF"/>
                </a:solidFill>
                <a:latin typeface="Calibri"/>
                <a:cs typeface="Calibri"/>
              </a:rPr>
              <a:t>to firmy zajmujące się organizacją bankietów i przyjęć, bary, kawiarnie oraz sektor publiczny</a:t>
            </a:r>
            <a:endParaRPr lang="en-US" altLang="sv-SE" sz="20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161201" y="6138001"/>
            <a:ext cx="788399" cy="5147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91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Logotype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803" y="6130802"/>
            <a:ext cx="1116000" cy="65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476675" y="814133"/>
            <a:ext cx="761987" cy="7619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49262" y="307340"/>
            <a:ext cx="8245475" cy="659090"/>
          </a:xfrm>
          <a:prstGeom prst="rect">
            <a:avLst/>
          </a:prstGeom>
        </p:spPr>
        <p:txBody>
          <a:bodyPr vert="horz" wrap="square" lIns="0" tIns="104076" rIns="0" bIns="0" rtlCol="0">
            <a:spAutoFit/>
          </a:bodyPr>
          <a:lstStyle/>
          <a:p>
            <a:pPr marL="5715">
              <a:lnSpc>
                <a:spcPct val="100000"/>
              </a:lnSpc>
            </a:pPr>
            <a:r>
              <a:rPr lang="pl-PL" sz="3600" spc="-30" dirty="0" smtClean="0">
                <a:solidFill>
                  <a:srgbClr val="54575A"/>
                </a:solidFill>
              </a:rPr>
              <a:t>Unikalne bezpośrednie podejście do klienta </a:t>
            </a:r>
            <a:endParaRPr sz="3600" dirty="0"/>
          </a:p>
        </p:txBody>
      </p:sp>
      <p:sp>
        <p:nvSpPr>
          <p:cNvPr id="4" name="object 4"/>
          <p:cNvSpPr/>
          <p:nvPr/>
        </p:nvSpPr>
        <p:spPr>
          <a:xfrm>
            <a:off x="8161201" y="6138001"/>
            <a:ext cx="788399" cy="5147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1867206" y="4096144"/>
            <a:ext cx="1081085" cy="4270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 txBox="1"/>
          <p:nvPr/>
        </p:nvSpPr>
        <p:spPr>
          <a:xfrm>
            <a:off x="1360487" y="2648051"/>
            <a:ext cx="1257300" cy="241733"/>
          </a:xfrm>
          <a:prstGeom prst="rect">
            <a:avLst/>
          </a:prstGeom>
          <a:solidFill>
            <a:srgbClr val="FFCC00"/>
          </a:solidFill>
        </p:spPr>
        <p:txBody>
          <a:bodyPr vert="horz" wrap="square" lIns="0" tIns="56515" rIns="0" bIns="0" rtlCol="0">
            <a:spAutoFit/>
          </a:bodyPr>
          <a:lstStyle/>
          <a:p>
            <a:pPr marL="280670">
              <a:spcBef>
                <a:spcPts val="445"/>
              </a:spcBef>
            </a:pPr>
            <a:r>
              <a:rPr lang="pl-PL" sz="1200" b="1" spc="-5" dirty="0">
                <a:latin typeface="Calibri"/>
                <a:cs typeface="Calibri"/>
              </a:rPr>
              <a:t>Hurtownie</a:t>
            </a:r>
            <a:endParaRPr sz="1200" b="1" spc="-5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516312" y="2648051"/>
            <a:ext cx="1374775" cy="314325"/>
          </a:xfrm>
          <a:prstGeom prst="rect">
            <a:avLst/>
          </a:prstGeom>
          <a:solidFill>
            <a:srgbClr val="FFCC00"/>
          </a:solidFill>
        </p:spPr>
        <p:txBody>
          <a:bodyPr vert="horz" wrap="square" lIns="0" tIns="56515" rIns="0" bIns="0" rtlCol="0">
            <a:spAutoFit/>
          </a:bodyPr>
          <a:lstStyle/>
          <a:p>
            <a:pPr marL="280670">
              <a:lnSpc>
                <a:spcPct val="100000"/>
              </a:lnSpc>
              <a:spcBef>
                <a:spcPts val="445"/>
              </a:spcBef>
            </a:pPr>
            <a:r>
              <a:rPr sz="1200" b="1" spc="-5" dirty="0">
                <a:latin typeface="Calibri"/>
                <a:cs typeface="Calibri"/>
              </a:rPr>
              <a:t>Cash </a:t>
            </a:r>
            <a:r>
              <a:rPr sz="1200" b="1" dirty="0">
                <a:latin typeface="Calibri"/>
                <a:cs typeface="Calibri"/>
              </a:rPr>
              <a:t>&amp;</a:t>
            </a:r>
            <a:r>
              <a:rPr sz="1200" b="1" spc="-75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Carry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486399" y="2648051"/>
            <a:ext cx="1898644" cy="241733"/>
          </a:xfrm>
          <a:prstGeom prst="rect">
            <a:avLst/>
          </a:prstGeom>
          <a:solidFill>
            <a:srgbClr val="FFCC00"/>
          </a:solidFill>
        </p:spPr>
        <p:txBody>
          <a:bodyPr vert="horz" wrap="square" lIns="0" tIns="56515" rIns="0" bIns="0" rtlCol="0">
            <a:spAutoFit/>
          </a:bodyPr>
          <a:lstStyle/>
          <a:p>
            <a:pPr marL="280670">
              <a:spcBef>
                <a:spcPts val="445"/>
              </a:spcBef>
            </a:pPr>
            <a:r>
              <a:rPr lang="pl-PL" sz="1200" b="1" spc="-5" dirty="0">
                <a:latin typeface="Calibri"/>
                <a:cs typeface="Calibri"/>
              </a:rPr>
              <a:t>Sprzedaż  </a:t>
            </a:r>
            <a:r>
              <a:rPr lang="pl-PL" sz="1200" b="1" spc="-5" dirty="0" smtClean="0">
                <a:latin typeface="Calibri"/>
                <a:cs typeface="Calibri"/>
              </a:rPr>
              <a:t>bezpośrednia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73087" y="3346919"/>
            <a:ext cx="7231380" cy="34176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641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505"/>
              </a:spcBef>
            </a:pPr>
            <a:r>
              <a:rPr lang="pl-PL" sz="1800" b="1" spc="-10" dirty="0" smtClean="0">
                <a:latin typeface="Calibri"/>
                <a:cs typeface="Calibri"/>
              </a:rPr>
              <a:t>Rozdrobniony Rynek</a:t>
            </a:r>
            <a:r>
              <a:rPr sz="1575" baseline="26455" dirty="0" smtClean="0">
                <a:latin typeface="Calibri"/>
                <a:cs typeface="Calibri"/>
              </a:rPr>
              <a:t>1</a:t>
            </a:r>
            <a:r>
              <a:rPr sz="1575" baseline="26455" dirty="0">
                <a:latin typeface="Calibri"/>
                <a:cs typeface="Calibri"/>
              </a:rPr>
              <a:t>)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539750" y="3839044"/>
            <a:ext cx="2089150" cy="236854"/>
          </a:xfrm>
          <a:prstGeom prst="rect">
            <a:avLst/>
          </a:prstGeom>
          <a:solidFill>
            <a:srgbClr val="C1C1C1"/>
          </a:solidFill>
        </p:spPr>
        <p:txBody>
          <a:bodyPr vert="horz" wrap="square" lIns="0" tIns="17780" rIns="0" bIns="0" rtlCol="0">
            <a:spAutoFit/>
          </a:bodyPr>
          <a:lstStyle/>
          <a:p>
            <a:pPr marL="89535">
              <a:lnSpc>
                <a:spcPct val="100000"/>
              </a:lnSpc>
              <a:spcBef>
                <a:spcPts val="140"/>
              </a:spcBef>
            </a:pP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45,000</a:t>
            </a:r>
            <a:r>
              <a:rPr sz="1200" b="1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hotels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728787" y="3035402"/>
            <a:ext cx="503555" cy="266700"/>
          </a:xfrm>
          <a:custGeom>
            <a:avLst/>
            <a:gdLst/>
            <a:ahLst/>
            <a:cxnLst/>
            <a:rect l="l" t="t" r="r" b="b"/>
            <a:pathLst>
              <a:path w="503555" h="266700">
                <a:moveTo>
                  <a:pt x="503237" y="0"/>
                </a:moveTo>
                <a:lnTo>
                  <a:pt x="0" y="0"/>
                </a:lnTo>
                <a:lnTo>
                  <a:pt x="0" y="200025"/>
                </a:lnTo>
                <a:lnTo>
                  <a:pt x="251612" y="266700"/>
                </a:lnTo>
                <a:lnTo>
                  <a:pt x="503237" y="200025"/>
                </a:lnTo>
                <a:lnTo>
                  <a:pt x="503237" y="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1728787" y="2140052"/>
            <a:ext cx="503555" cy="503555"/>
          </a:xfrm>
          <a:custGeom>
            <a:avLst/>
            <a:gdLst/>
            <a:ahLst/>
            <a:cxnLst/>
            <a:rect l="l" t="t" r="r" b="b"/>
            <a:pathLst>
              <a:path w="503555" h="503555">
                <a:moveTo>
                  <a:pt x="503237" y="0"/>
                </a:moveTo>
                <a:lnTo>
                  <a:pt x="0" y="0"/>
                </a:lnTo>
                <a:lnTo>
                  <a:pt x="0" y="377431"/>
                </a:lnTo>
                <a:lnTo>
                  <a:pt x="251612" y="503237"/>
                </a:lnTo>
                <a:lnTo>
                  <a:pt x="503237" y="377431"/>
                </a:lnTo>
                <a:lnTo>
                  <a:pt x="503237" y="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 txBox="1"/>
          <p:nvPr/>
        </p:nvSpPr>
        <p:spPr>
          <a:xfrm>
            <a:off x="1812259" y="2241854"/>
            <a:ext cx="334645" cy="2355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50%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944937" y="2127352"/>
            <a:ext cx="503555" cy="503555"/>
          </a:xfrm>
          <a:custGeom>
            <a:avLst/>
            <a:gdLst/>
            <a:ahLst/>
            <a:cxnLst/>
            <a:rect l="l" t="t" r="r" b="b"/>
            <a:pathLst>
              <a:path w="503554" h="503555">
                <a:moveTo>
                  <a:pt x="503237" y="0"/>
                </a:moveTo>
                <a:lnTo>
                  <a:pt x="0" y="0"/>
                </a:lnTo>
                <a:lnTo>
                  <a:pt x="0" y="377431"/>
                </a:lnTo>
                <a:lnTo>
                  <a:pt x="251612" y="503237"/>
                </a:lnTo>
                <a:lnTo>
                  <a:pt x="503237" y="377431"/>
                </a:lnTo>
                <a:lnTo>
                  <a:pt x="503237" y="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 txBox="1"/>
          <p:nvPr/>
        </p:nvSpPr>
        <p:spPr>
          <a:xfrm>
            <a:off x="4028409" y="2229154"/>
            <a:ext cx="334645" cy="2355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40%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102351" y="2127352"/>
            <a:ext cx="503555" cy="503555"/>
          </a:xfrm>
          <a:custGeom>
            <a:avLst/>
            <a:gdLst/>
            <a:ahLst/>
            <a:cxnLst/>
            <a:rect l="l" t="t" r="r" b="b"/>
            <a:pathLst>
              <a:path w="503554" h="503555">
                <a:moveTo>
                  <a:pt x="503237" y="0"/>
                </a:moveTo>
                <a:lnTo>
                  <a:pt x="0" y="0"/>
                </a:lnTo>
                <a:lnTo>
                  <a:pt x="0" y="377431"/>
                </a:lnTo>
                <a:lnTo>
                  <a:pt x="251612" y="503237"/>
                </a:lnTo>
                <a:lnTo>
                  <a:pt x="503237" y="377431"/>
                </a:lnTo>
                <a:lnTo>
                  <a:pt x="503237" y="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 txBox="1"/>
          <p:nvPr/>
        </p:nvSpPr>
        <p:spPr>
          <a:xfrm>
            <a:off x="6185820" y="2229156"/>
            <a:ext cx="334645" cy="2355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10%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143250" y="3839044"/>
            <a:ext cx="2089150" cy="236854"/>
          </a:xfrm>
          <a:prstGeom prst="rect">
            <a:avLst/>
          </a:prstGeom>
          <a:solidFill>
            <a:srgbClr val="C1C1C1"/>
          </a:solidFill>
        </p:spPr>
        <p:txBody>
          <a:bodyPr vert="horz" wrap="square" lIns="0" tIns="17780" rIns="0" bIns="0" rtlCol="0">
            <a:spAutoFit/>
          </a:bodyPr>
          <a:lstStyle/>
          <a:p>
            <a:pPr marL="89535">
              <a:lnSpc>
                <a:spcPct val="100000"/>
              </a:lnSpc>
              <a:spcBef>
                <a:spcPts val="140"/>
              </a:spcBef>
            </a:pP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150,000</a:t>
            </a:r>
            <a:r>
              <a:rPr sz="12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restaurants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715000" y="3839044"/>
            <a:ext cx="2089150" cy="236854"/>
          </a:xfrm>
          <a:prstGeom prst="rect">
            <a:avLst/>
          </a:prstGeom>
          <a:solidFill>
            <a:srgbClr val="C1C1C1"/>
          </a:solidFill>
        </p:spPr>
        <p:txBody>
          <a:bodyPr vert="horz" wrap="square" lIns="0" tIns="17780" rIns="0" bIns="0" rtlCol="0">
            <a:spAutoFit/>
          </a:bodyPr>
          <a:lstStyle/>
          <a:p>
            <a:pPr marL="89535">
              <a:lnSpc>
                <a:spcPct val="100000"/>
              </a:lnSpc>
              <a:spcBef>
                <a:spcPts val="140"/>
              </a:spcBef>
            </a:pP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13,000</a:t>
            </a:r>
            <a:r>
              <a:rPr sz="1200" b="1" spc="-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caterers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049095" y="6468126"/>
            <a:ext cx="3847931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spcBef>
                <a:spcPct val="20000"/>
              </a:spcBef>
            </a:pPr>
            <a:r>
              <a:rPr sz="1200" dirty="0">
                <a:latin typeface="Calibri"/>
                <a:cs typeface="Calibri"/>
              </a:rPr>
              <a:t>1) </a:t>
            </a:r>
            <a:r>
              <a:rPr lang="pl-PL" altLang="sv-SE" sz="1200" dirty="0">
                <a:cs typeface="Times New Roman" pitchFamily="18" charset="0"/>
              </a:rPr>
              <a:t>Szacowana liczba klientów korzystających z produktów Duni</a:t>
            </a:r>
            <a:endParaRPr lang="en-US" altLang="sv-SE" sz="1200" dirty="0">
              <a:cs typeface="Times New Roman" pitchFamily="18" charset="0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501650" y="5144642"/>
            <a:ext cx="887412" cy="44925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1738313" y="5040707"/>
            <a:ext cx="1163636" cy="44608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/>
          <p:nvPr/>
        </p:nvSpPr>
        <p:spPr>
          <a:xfrm>
            <a:off x="324104" y="4156481"/>
            <a:ext cx="1476371" cy="33336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/>
          <p:nvPr/>
        </p:nvSpPr>
        <p:spPr>
          <a:xfrm>
            <a:off x="7132311" y="4138700"/>
            <a:ext cx="819137" cy="58102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/>
          <p:nvPr/>
        </p:nvSpPr>
        <p:spPr>
          <a:xfrm>
            <a:off x="413057" y="4537470"/>
            <a:ext cx="1439860" cy="49529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26"/>
          <p:cNvSpPr/>
          <p:nvPr/>
        </p:nvSpPr>
        <p:spPr>
          <a:xfrm>
            <a:off x="5678488" y="4396182"/>
            <a:ext cx="944561" cy="31432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27"/>
          <p:cNvSpPr/>
          <p:nvPr/>
        </p:nvSpPr>
        <p:spPr>
          <a:xfrm>
            <a:off x="3956050" y="3025877"/>
            <a:ext cx="503555" cy="266700"/>
          </a:xfrm>
          <a:custGeom>
            <a:avLst/>
            <a:gdLst/>
            <a:ahLst/>
            <a:cxnLst/>
            <a:rect l="l" t="t" r="r" b="b"/>
            <a:pathLst>
              <a:path w="503554" h="266700">
                <a:moveTo>
                  <a:pt x="503237" y="0"/>
                </a:moveTo>
                <a:lnTo>
                  <a:pt x="0" y="0"/>
                </a:lnTo>
                <a:lnTo>
                  <a:pt x="0" y="200025"/>
                </a:lnTo>
                <a:lnTo>
                  <a:pt x="251612" y="266700"/>
                </a:lnTo>
                <a:lnTo>
                  <a:pt x="503237" y="200025"/>
                </a:lnTo>
                <a:lnTo>
                  <a:pt x="503237" y="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object 28"/>
          <p:cNvSpPr/>
          <p:nvPr/>
        </p:nvSpPr>
        <p:spPr>
          <a:xfrm>
            <a:off x="6097588" y="3032227"/>
            <a:ext cx="503555" cy="266700"/>
          </a:xfrm>
          <a:custGeom>
            <a:avLst/>
            <a:gdLst/>
            <a:ahLst/>
            <a:cxnLst/>
            <a:rect l="l" t="t" r="r" b="b"/>
            <a:pathLst>
              <a:path w="503554" h="266700">
                <a:moveTo>
                  <a:pt x="503237" y="0"/>
                </a:moveTo>
                <a:lnTo>
                  <a:pt x="0" y="0"/>
                </a:lnTo>
                <a:lnTo>
                  <a:pt x="0" y="200025"/>
                </a:lnTo>
                <a:lnTo>
                  <a:pt x="251612" y="266700"/>
                </a:lnTo>
                <a:lnTo>
                  <a:pt x="503237" y="200025"/>
                </a:lnTo>
                <a:lnTo>
                  <a:pt x="503237" y="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object 29"/>
          <p:cNvSpPr/>
          <p:nvPr/>
        </p:nvSpPr>
        <p:spPr>
          <a:xfrm>
            <a:off x="7309434" y="4786414"/>
            <a:ext cx="654044" cy="30955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object 30"/>
          <p:cNvSpPr/>
          <p:nvPr/>
        </p:nvSpPr>
        <p:spPr>
          <a:xfrm>
            <a:off x="5957887" y="5040708"/>
            <a:ext cx="1231899" cy="37941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" name="object 31"/>
          <p:cNvSpPr/>
          <p:nvPr/>
        </p:nvSpPr>
        <p:spPr>
          <a:xfrm>
            <a:off x="3420274" y="4682997"/>
            <a:ext cx="1166805" cy="34924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object 32"/>
          <p:cNvSpPr/>
          <p:nvPr/>
        </p:nvSpPr>
        <p:spPr>
          <a:xfrm>
            <a:off x="3270696" y="4126308"/>
            <a:ext cx="628648" cy="46354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" name="object 33"/>
          <p:cNvSpPr/>
          <p:nvPr/>
        </p:nvSpPr>
        <p:spPr>
          <a:xfrm>
            <a:off x="2081520" y="4493019"/>
            <a:ext cx="688974" cy="49212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object 34"/>
          <p:cNvSpPr/>
          <p:nvPr/>
        </p:nvSpPr>
        <p:spPr>
          <a:xfrm>
            <a:off x="1669262" y="5524894"/>
            <a:ext cx="1125532" cy="43021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" name="object 35"/>
          <p:cNvSpPr/>
          <p:nvPr/>
        </p:nvSpPr>
        <p:spPr>
          <a:xfrm>
            <a:off x="539750" y="6126194"/>
            <a:ext cx="1114995" cy="37746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object 36"/>
          <p:cNvSpPr/>
          <p:nvPr/>
        </p:nvSpPr>
        <p:spPr>
          <a:xfrm>
            <a:off x="4573155" y="1225638"/>
            <a:ext cx="1318492" cy="35048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" name="object 37"/>
          <p:cNvSpPr/>
          <p:nvPr/>
        </p:nvSpPr>
        <p:spPr>
          <a:xfrm>
            <a:off x="732396" y="1039407"/>
            <a:ext cx="1144979" cy="400822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" name="object 38"/>
          <p:cNvSpPr/>
          <p:nvPr/>
        </p:nvSpPr>
        <p:spPr>
          <a:xfrm>
            <a:off x="2529979" y="1029072"/>
            <a:ext cx="529634" cy="512923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" name="object 39"/>
          <p:cNvSpPr/>
          <p:nvPr/>
        </p:nvSpPr>
        <p:spPr>
          <a:xfrm>
            <a:off x="2438400" y="1648562"/>
            <a:ext cx="1377949" cy="26511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" name="object 40"/>
          <p:cNvSpPr/>
          <p:nvPr/>
        </p:nvSpPr>
        <p:spPr>
          <a:xfrm>
            <a:off x="391630" y="1510131"/>
            <a:ext cx="886305" cy="441667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" name="object 41"/>
          <p:cNvSpPr/>
          <p:nvPr/>
        </p:nvSpPr>
        <p:spPr>
          <a:xfrm>
            <a:off x="5108034" y="4147584"/>
            <a:ext cx="569733" cy="563256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" name="object 42"/>
          <p:cNvSpPr/>
          <p:nvPr/>
        </p:nvSpPr>
        <p:spPr>
          <a:xfrm>
            <a:off x="4143796" y="4192230"/>
            <a:ext cx="789950" cy="473963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" name="object 43"/>
          <p:cNvSpPr/>
          <p:nvPr/>
        </p:nvSpPr>
        <p:spPr>
          <a:xfrm>
            <a:off x="7272609" y="5382471"/>
            <a:ext cx="1296398" cy="456140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" name="object 44"/>
          <p:cNvSpPr/>
          <p:nvPr/>
        </p:nvSpPr>
        <p:spPr>
          <a:xfrm>
            <a:off x="3103563" y="5191569"/>
            <a:ext cx="1176692" cy="732485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" name="object 45"/>
          <p:cNvSpPr/>
          <p:nvPr/>
        </p:nvSpPr>
        <p:spPr>
          <a:xfrm>
            <a:off x="4280255" y="5091698"/>
            <a:ext cx="1417636" cy="239711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" name="object 46"/>
          <p:cNvSpPr/>
          <p:nvPr/>
        </p:nvSpPr>
        <p:spPr>
          <a:xfrm>
            <a:off x="4076869" y="6017972"/>
            <a:ext cx="1316032" cy="333373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" name="object 47"/>
          <p:cNvSpPr/>
          <p:nvPr/>
        </p:nvSpPr>
        <p:spPr>
          <a:xfrm>
            <a:off x="2804885" y="5987472"/>
            <a:ext cx="782091" cy="780369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8" name="object 48"/>
          <p:cNvSpPr/>
          <p:nvPr/>
        </p:nvSpPr>
        <p:spPr>
          <a:xfrm>
            <a:off x="5809024" y="5681242"/>
            <a:ext cx="1422882" cy="576891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54" name="Logotype"/>
          <p:cNvPicPr>
            <a:picLocks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803" y="6130802"/>
            <a:ext cx="1116000" cy="65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 marR="753745" algn="r">
              <a:lnSpc>
                <a:spcPct val="100000"/>
              </a:lnSpc>
            </a:pPr>
            <a:r>
              <a:rPr sz="100" spc="-5" dirty="0">
                <a:latin typeface="Calibri"/>
                <a:cs typeface="Calibri"/>
              </a:rPr>
              <a:t>E</a:t>
            </a:r>
            <a:r>
              <a:rPr sz="100" spc="-10" dirty="0">
                <a:latin typeface="Calibri"/>
                <a:cs typeface="Calibri"/>
              </a:rPr>
              <a:t>n</a:t>
            </a:r>
            <a:r>
              <a:rPr sz="100" spc="-5" dirty="0">
                <a:latin typeface="Calibri"/>
                <a:cs typeface="Calibri"/>
              </a:rPr>
              <a:t>g</a:t>
            </a:r>
            <a:r>
              <a:rPr sz="100" dirty="0">
                <a:latin typeface="Calibri"/>
                <a:cs typeface="Calibri"/>
              </a:rPr>
              <a:t> </a:t>
            </a:r>
            <a:r>
              <a:rPr sz="100" spc="-10" dirty="0">
                <a:latin typeface="Calibri"/>
                <a:cs typeface="Calibri"/>
              </a:rPr>
              <a:t> U</a:t>
            </a:r>
            <a:r>
              <a:rPr sz="100" spc="-5" dirty="0">
                <a:latin typeface="Calibri"/>
                <a:cs typeface="Calibri"/>
              </a:rPr>
              <a:t>S</a:t>
            </a:r>
            <a:endParaRPr sz="100" dirty="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161201" y="6138001"/>
            <a:ext cx="788399" cy="5147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5D9FC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49262" y="307340"/>
            <a:ext cx="8500338" cy="984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400675" marR="5080">
              <a:lnSpc>
                <a:spcPct val="100000"/>
              </a:lnSpc>
            </a:pPr>
            <a:r>
              <a:rPr lang="pl-PL" spc="-5" dirty="0" smtClean="0"/>
              <a:t>Obszary działania </a:t>
            </a:r>
            <a:r>
              <a:rPr spc="-5" dirty="0" smtClean="0"/>
              <a:t>Consumer</a:t>
            </a:r>
            <a:endParaRPr spc="-5" dirty="0"/>
          </a:p>
        </p:txBody>
      </p:sp>
      <p:sp>
        <p:nvSpPr>
          <p:cNvPr id="6" name="object 6"/>
          <p:cNvSpPr txBox="1"/>
          <p:nvPr/>
        </p:nvSpPr>
        <p:spPr>
          <a:xfrm>
            <a:off x="5837256" y="1752600"/>
            <a:ext cx="2764790" cy="30777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pl-PL" altLang="sv-SE" sz="2000" dirty="0" smtClean="0">
                <a:solidFill>
                  <a:srgbClr val="FFFFFF"/>
                </a:solidFill>
                <a:cs typeface="Calibri"/>
              </a:rPr>
              <a:t>Consumer </a:t>
            </a:r>
            <a:r>
              <a:rPr lang="pl-PL" altLang="sv-SE" sz="2000" dirty="0">
                <a:solidFill>
                  <a:srgbClr val="FFFFFF"/>
                </a:solidFill>
                <a:cs typeface="Calibri"/>
              </a:rPr>
              <a:t>zajmuje się serwetkami, nakryciami stołu, świecami oraz produktami do serwowania </a:t>
            </a:r>
            <a:r>
              <a:rPr lang="pl-PL" altLang="sv-SE" sz="2000" dirty="0" smtClean="0">
                <a:solidFill>
                  <a:srgbClr val="FFFFFF"/>
                </a:solidFill>
                <a:cs typeface="Calibri"/>
              </a:rPr>
              <a:t>żywności</a:t>
            </a:r>
          </a:p>
          <a:p>
            <a:pPr marL="342900" indent="-342900">
              <a:buFont typeface="Arial" charset="0"/>
              <a:buChar char="•"/>
            </a:pPr>
            <a:r>
              <a:rPr lang="pl-PL" altLang="sv-SE" sz="2000" dirty="0" smtClean="0">
                <a:solidFill>
                  <a:srgbClr val="FFFFFF"/>
                </a:solidFill>
                <a:cs typeface="Calibri"/>
              </a:rPr>
              <a:t>Klienci </a:t>
            </a:r>
            <a:r>
              <a:rPr lang="pl-PL" altLang="sv-SE" sz="2000" dirty="0">
                <a:solidFill>
                  <a:srgbClr val="FFFFFF"/>
                </a:solidFill>
                <a:cs typeface="Calibri"/>
              </a:rPr>
              <a:t>to głównie sieci sklepów spożywczych, sklepy specjalistyczne oraz </a:t>
            </a:r>
            <a:r>
              <a:rPr lang="pl-PL" altLang="sv-SE" sz="2000" dirty="0" smtClean="0">
                <a:solidFill>
                  <a:srgbClr val="FFFFFF"/>
                </a:solidFill>
                <a:cs typeface="Calibri"/>
              </a:rPr>
              <a:t>hurtownie.</a:t>
            </a:r>
            <a:endParaRPr lang="en-US" altLang="sv-SE" sz="2000" dirty="0"/>
          </a:p>
        </p:txBody>
      </p:sp>
      <p:sp>
        <p:nvSpPr>
          <p:cNvPr id="7" name="object 7"/>
          <p:cNvSpPr/>
          <p:nvPr/>
        </p:nvSpPr>
        <p:spPr>
          <a:xfrm>
            <a:off x="8161201" y="6138001"/>
            <a:ext cx="788399" cy="5147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91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Logotype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803" y="6130802"/>
            <a:ext cx="1116000" cy="65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61201" y="6138001"/>
            <a:ext cx="788399" cy="5147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5392750" y="0"/>
            <a:ext cx="3751579" cy="6858000"/>
          </a:xfrm>
          <a:custGeom>
            <a:avLst/>
            <a:gdLst/>
            <a:ahLst/>
            <a:cxnLst/>
            <a:rect l="l" t="t" r="r" b="b"/>
            <a:pathLst>
              <a:path w="3751579" h="6858000">
                <a:moveTo>
                  <a:pt x="0" y="6858000"/>
                </a:moveTo>
                <a:lnTo>
                  <a:pt x="3751249" y="6858000"/>
                </a:lnTo>
                <a:lnTo>
                  <a:pt x="3751249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8161201" y="6138001"/>
            <a:ext cx="788399" cy="5147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23163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pl-PL" sz="3600" spc="-30" dirty="0" smtClean="0">
                <a:solidFill>
                  <a:srgbClr val="54575A"/>
                </a:solidFill>
              </a:rPr>
              <a:t>Integracja vertykalna</a:t>
            </a:r>
            <a:endParaRPr sz="3600" dirty="0"/>
          </a:p>
        </p:txBody>
      </p:sp>
      <p:sp>
        <p:nvSpPr>
          <p:cNvPr id="6" name="object 6"/>
          <p:cNvSpPr/>
          <p:nvPr/>
        </p:nvSpPr>
        <p:spPr>
          <a:xfrm>
            <a:off x="5538143" y="1447262"/>
            <a:ext cx="1440000" cy="1440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5556999" y="2984022"/>
            <a:ext cx="1440000" cy="1440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5550018" y="4519023"/>
            <a:ext cx="1440000" cy="1440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7074754" y="1493156"/>
            <a:ext cx="1898650" cy="27930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700" b="1" spc="-10" dirty="0">
                <a:solidFill>
                  <a:srgbClr val="FFFFFF"/>
                </a:solidFill>
                <a:latin typeface="Calibri"/>
                <a:cs typeface="Calibri"/>
              </a:rPr>
              <a:t>Bramsche</a:t>
            </a:r>
            <a:endParaRPr sz="1700" dirty="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10"/>
              </a:spcBef>
            </a:pPr>
            <a:r>
              <a:rPr lang="pl-PL" sz="1400" spc="-10" dirty="0" smtClean="0">
                <a:solidFill>
                  <a:srgbClr val="FFFFFF"/>
                </a:solidFill>
                <a:latin typeface="Calibri"/>
                <a:cs typeface="Calibri"/>
              </a:rPr>
              <a:t>Przerabia role papierowe bibuły na serwetki i obrusy</a:t>
            </a:r>
            <a:r>
              <a:rPr sz="1400" spc="-5" dirty="0" smtClean="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sz="1400" spc="-75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pl-PL" sz="1400" spc="-75" dirty="0" smtClean="0">
                <a:solidFill>
                  <a:srgbClr val="FFFFFF"/>
                </a:solidFill>
                <a:latin typeface="Calibri"/>
                <a:cs typeface="Calibri"/>
              </a:rPr>
              <a:t>itp.</a:t>
            </a:r>
            <a:endParaRPr sz="14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00"/>
              </a:spcBef>
            </a:pPr>
            <a:r>
              <a:rPr sz="1700" b="1" spc="-10" dirty="0" smtClean="0">
                <a:solidFill>
                  <a:srgbClr val="FFFFFF"/>
                </a:solidFill>
                <a:latin typeface="Calibri"/>
                <a:cs typeface="Calibri"/>
              </a:rPr>
              <a:t>Pozna</a:t>
            </a:r>
            <a:r>
              <a:rPr lang="pl-PL" sz="1700" b="1" spc="-10" dirty="0" smtClean="0">
                <a:solidFill>
                  <a:srgbClr val="FFFFFF"/>
                </a:solidFill>
                <a:latin typeface="Calibri"/>
                <a:cs typeface="Calibri"/>
              </a:rPr>
              <a:t>ń</a:t>
            </a:r>
            <a:endParaRPr sz="1700" dirty="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10"/>
              </a:spcBef>
            </a:pPr>
            <a:r>
              <a:rPr lang="pl-PL" sz="1400" spc="-10" dirty="0" smtClean="0">
                <a:solidFill>
                  <a:srgbClr val="FFFFFF"/>
                </a:solidFill>
                <a:latin typeface="Calibri"/>
                <a:cs typeface="Calibri"/>
              </a:rPr>
              <a:t>Przerabia role papierowe bibuły na serwetki </a:t>
            </a:r>
            <a:r>
              <a:rPr lang="pl-PL" sz="1400" spc="-5" dirty="0" smtClean="0">
                <a:solidFill>
                  <a:srgbClr val="FFFFFF"/>
                </a:solidFill>
                <a:latin typeface="Calibri"/>
                <a:cs typeface="Calibri"/>
              </a:rPr>
              <a:t>i obrusy, itp.</a:t>
            </a:r>
            <a:endParaRPr sz="1400" dirty="0">
              <a:latin typeface="Calibri"/>
              <a:cs typeface="Calibri"/>
            </a:endParaRPr>
          </a:p>
          <a:p>
            <a:pPr marL="12700" marR="83820">
              <a:lnSpc>
                <a:spcPct val="100000"/>
              </a:lnSpc>
            </a:pPr>
            <a:r>
              <a:rPr lang="pl-PL" sz="1400" dirty="0" smtClean="0">
                <a:solidFill>
                  <a:srgbClr val="FFFFFF"/>
                </a:solidFill>
                <a:latin typeface="Calibri"/>
                <a:cs typeface="Calibri"/>
              </a:rPr>
              <a:t>Produkcja talerzy papierowych.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074754" y="4805992"/>
            <a:ext cx="1898650" cy="118237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1700" b="1" spc="-20" dirty="0">
                <a:solidFill>
                  <a:srgbClr val="FFFFFF"/>
                </a:solidFill>
                <a:latin typeface="Calibri"/>
                <a:cs typeface="Calibri"/>
              </a:rPr>
              <a:t>Wolkenstein  </a:t>
            </a:r>
            <a:r>
              <a:rPr sz="1700" b="1" spc="-10" dirty="0">
                <a:solidFill>
                  <a:srgbClr val="FFFFFF"/>
                </a:solidFill>
                <a:latin typeface="Calibri"/>
                <a:cs typeface="Calibri"/>
              </a:rPr>
              <a:t>(Paper+Design)</a:t>
            </a:r>
            <a:endParaRPr sz="1700" dirty="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10"/>
              </a:spcBef>
            </a:pPr>
            <a:r>
              <a:rPr lang="pl-PL" sz="1400" spc="-10" dirty="0">
                <a:solidFill>
                  <a:srgbClr val="FFFFFF"/>
                </a:solidFill>
                <a:cs typeface="Calibri"/>
              </a:rPr>
              <a:t>Przerabia role papierowe bibuły na serwetki i obrusy</a:t>
            </a:r>
            <a:r>
              <a:rPr lang="pl-PL" sz="1400" spc="-5" dirty="0">
                <a:solidFill>
                  <a:srgbClr val="FFFFFF"/>
                </a:solidFill>
                <a:cs typeface="Calibri"/>
              </a:rPr>
              <a:t>,</a:t>
            </a:r>
            <a:r>
              <a:rPr lang="pl-PL" sz="1400" spc="-75" dirty="0">
                <a:solidFill>
                  <a:srgbClr val="FFFFFF"/>
                </a:solidFill>
                <a:cs typeface="Calibri"/>
              </a:rPr>
              <a:t> itp.</a:t>
            </a:r>
            <a:endParaRPr lang="pl-PL" sz="1400" dirty="0"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82730" y="2192483"/>
            <a:ext cx="3325250" cy="29020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 txBox="1"/>
          <p:nvPr/>
        </p:nvSpPr>
        <p:spPr>
          <a:xfrm>
            <a:off x="589161" y="5127039"/>
            <a:ext cx="4362450" cy="7848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pl-PL" sz="1700" b="1" spc="-10" dirty="0" smtClean="0">
                <a:latin typeface="Calibri"/>
                <a:cs typeface="Calibri"/>
              </a:rPr>
              <a:t>Fabryka papieru</a:t>
            </a:r>
            <a:r>
              <a:rPr sz="1700" b="1" dirty="0" smtClean="0">
                <a:latin typeface="Calibri"/>
                <a:cs typeface="Calibri"/>
              </a:rPr>
              <a:t>, </a:t>
            </a:r>
            <a:r>
              <a:rPr sz="1700" b="1" spc="-15" dirty="0">
                <a:latin typeface="Calibri"/>
                <a:cs typeface="Calibri"/>
              </a:rPr>
              <a:t>Rexcell </a:t>
            </a:r>
            <a:r>
              <a:rPr sz="1700" b="1" dirty="0">
                <a:latin typeface="Calibri"/>
                <a:cs typeface="Calibri"/>
              </a:rPr>
              <a:t>Tissue &amp; </a:t>
            </a:r>
            <a:r>
              <a:rPr sz="1700" b="1" spc="-5" dirty="0">
                <a:latin typeface="Calibri"/>
                <a:cs typeface="Calibri"/>
              </a:rPr>
              <a:t>Airlaid AB,</a:t>
            </a:r>
            <a:r>
              <a:rPr sz="1700" b="1" spc="-135" dirty="0">
                <a:latin typeface="Calibri"/>
                <a:cs typeface="Calibri"/>
              </a:rPr>
              <a:t> </a:t>
            </a:r>
            <a:r>
              <a:rPr sz="1700" b="1" spc="-15" dirty="0">
                <a:latin typeface="Calibri"/>
                <a:cs typeface="Calibri"/>
              </a:rPr>
              <a:t>Skåpafors</a:t>
            </a:r>
            <a:endParaRPr sz="17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lang="pl-PL" sz="1700" spc="-5" dirty="0" smtClean="0">
                <a:latin typeface="Calibri"/>
                <a:cs typeface="Calibri"/>
              </a:rPr>
              <a:t>Produkcja bibuły </a:t>
            </a:r>
            <a:r>
              <a:rPr sz="1700" dirty="0" smtClean="0">
                <a:latin typeface="Calibri"/>
                <a:cs typeface="Calibri"/>
              </a:rPr>
              <a:t>tissue </a:t>
            </a:r>
            <a:r>
              <a:rPr lang="pl-PL" sz="1700" dirty="0" smtClean="0">
                <a:latin typeface="Calibri"/>
                <a:cs typeface="Calibri"/>
              </a:rPr>
              <a:t>&amp; </a:t>
            </a:r>
            <a:r>
              <a:rPr sz="1700" dirty="0" smtClean="0">
                <a:latin typeface="Calibri"/>
                <a:cs typeface="Calibri"/>
              </a:rPr>
              <a:t>airlaid</a:t>
            </a:r>
            <a:endParaRPr sz="1700" dirty="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835730" y="2450542"/>
            <a:ext cx="1340485" cy="673100"/>
          </a:xfrm>
          <a:custGeom>
            <a:avLst/>
            <a:gdLst/>
            <a:ahLst/>
            <a:cxnLst/>
            <a:rect l="l" t="t" r="r" b="b"/>
            <a:pathLst>
              <a:path w="1340485" h="673100">
                <a:moveTo>
                  <a:pt x="0" y="672668"/>
                </a:moveTo>
                <a:lnTo>
                  <a:pt x="1340319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5088006" y="2445005"/>
            <a:ext cx="88265" cy="80010"/>
          </a:xfrm>
          <a:custGeom>
            <a:avLst/>
            <a:gdLst/>
            <a:ahLst/>
            <a:cxnLst/>
            <a:rect l="l" t="t" r="r" b="b"/>
            <a:pathLst>
              <a:path w="88264" h="80010">
                <a:moveTo>
                  <a:pt x="39877" y="79451"/>
                </a:moveTo>
                <a:lnTo>
                  <a:pt x="88036" y="5537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3835730" y="3719086"/>
            <a:ext cx="1339850" cy="0"/>
          </a:xfrm>
          <a:custGeom>
            <a:avLst/>
            <a:gdLst/>
            <a:ahLst/>
            <a:cxnLst/>
            <a:rect l="l" t="t" r="r" b="b"/>
            <a:pathLst>
              <a:path w="1339850">
                <a:moveTo>
                  <a:pt x="0" y="0"/>
                </a:moveTo>
                <a:lnTo>
                  <a:pt x="1339316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5098848" y="3674633"/>
            <a:ext cx="76200" cy="88900"/>
          </a:xfrm>
          <a:custGeom>
            <a:avLst/>
            <a:gdLst/>
            <a:ahLst/>
            <a:cxnLst/>
            <a:rect l="l" t="t" r="r" b="b"/>
            <a:pathLst>
              <a:path w="76200" h="88900">
                <a:moveTo>
                  <a:pt x="0" y="0"/>
                </a:moveTo>
                <a:lnTo>
                  <a:pt x="76200" y="44450"/>
                </a:lnTo>
                <a:lnTo>
                  <a:pt x="0" y="8890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3835730" y="4287343"/>
            <a:ext cx="1340485" cy="645795"/>
          </a:xfrm>
          <a:custGeom>
            <a:avLst/>
            <a:gdLst/>
            <a:ahLst/>
            <a:cxnLst/>
            <a:rect l="l" t="t" r="r" b="b"/>
            <a:pathLst>
              <a:path w="1340485" h="645795">
                <a:moveTo>
                  <a:pt x="0" y="0"/>
                </a:moveTo>
                <a:lnTo>
                  <a:pt x="1340243" y="64568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5088044" y="4859900"/>
            <a:ext cx="88265" cy="80645"/>
          </a:xfrm>
          <a:custGeom>
            <a:avLst/>
            <a:gdLst/>
            <a:ahLst/>
            <a:cxnLst/>
            <a:rect l="l" t="t" r="r" b="b"/>
            <a:pathLst>
              <a:path w="88264" h="80645">
                <a:moveTo>
                  <a:pt x="38582" y="0"/>
                </a:moveTo>
                <a:lnTo>
                  <a:pt x="87934" y="73113"/>
                </a:lnTo>
                <a:lnTo>
                  <a:pt x="0" y="80086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24" name="Logotype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803" y="6130802"/>
            <a:ext cx="1116000" cy="65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body" idx="1"/>
          </p:nvPr>
        </p:nvSpPr>
        <p:spPr>
          <a:xfrm>
            <a:off x="439737" y="1474407"/>
            <a:ext cx="8264525" cy="17358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pl-PL" dirty="0" smtClean="0"/>
              <a:t>Solidny </a:t>
            </a:r>
            <a:r>
              <a:rPr lang="pl-PL" dirty="0"/>
              <a:t>model biznesowy i nowy segment dla Consumer</a:t>
            </a:r>
            <a:r>
              <a:rPr lang="en-US" dirty="0"/>
              <a:t>	</a:t>
            </a:r>
            <a:endParaRPr lang="pl-PL" dirty="0" smtClean="0"/>
          </a:p>
          <a:p>
            <a:pPr marL="358775" lvl="1" indent="-176213" algn="l" rtl="0">
              <a:spcBef>
                <a:spcPct val="20000"/>
              </a:spcBef>
              <a:buFont typeface="Calibri" pitchFamily="34" charset="0"/>
              <a:buChar char="−"/>
            </a:pPr>
            <a:r>
              <a:rPr lang="pl-PL" sz="1600" dirty="0" smtClean="0">
                <a:solidFill>
                  <a:srgbClr val="54575A"/>
                </a:solidFill>
                <a:latin typeface="Calibri"/>
                <a:cs typeface="Calibri"/>
              </a:rPr>
              <a:t>Światowej </a:t>
            </a:r>
            <a:r>
              <a:rPr lang="pl-PL" sz="1600" dirty="0">
                <a:solidFill>
                  <a:srgbClr val="54575A"/>
                </a:solidFill>
                <a:latin typeface="Calibri"/>
                <a:cs typeface="Calibri"/>
              </a:rPr>
              <a:t>klasy wyniki we wzornictwie, kolorze oraz elastyczności / szybkości.</a:t>
            </a:r>
            <a:endParaRPr lang="en-US" sz="1600" dirty="0">
              <a:solidFill>
                <a:srgbClr val="54575A"/>
              </a:solidFill>
              <a:latin typeface="Calibri"/>
              <a:cs typeface="Calibri"/>
            </a:endParaRPr>
          </a:p>
          <a:p>
            <a:pPr marL="358775" lvl="1" indent="-176213" algn="l" rtl="0">
              <a:spcBef>
                <a:spcPct val="20000"/>
              </a:spcBef>
              <a:buFont typeface="Calibri" pitchFamily="34" charset="0"/>
              <a:buChar char="−"/>
            </a:pPr>
            <a:r>
              <a:rPr lang="pl-PL" sz="1600" dirty="0" smtClean="0">
                <a:solidFill>
                  <a:srgbClr val="54575A"/>
                </a:solidFill>
                <a:latin typeface="Calibri"/>
                <a:cs typeface="Calibri"/>
              </a:rPr>
              <a:t>Przynoszący </a:t>
            </a:r>
            <a:r>
              <a:rPr lang="pl-PL" sz="1600" dirty="0">
                <a:solidFill>
                  <a:srgbClr val="54575A"/>
                </a:solidFill>
                <a:latin typeface="Calibri"/>
                <a:cs typeface="Calibri"/>
              </a:rPr>
              <a:t>sukces model biznesowy jeżeli chodzi o ceny i dystrybutorów.</a:t>
            </a:r>
            <a:endParaRPr lang="en-US" sz="1600" dirty="0">
              <a:solidFill>
                <a:srgbClr val="54575A"/>
              </a:solidFill>
              <a:latin typeface="Calibri"/>
              <a:cs typeface="Calibri"/>
            </a:endParaRPr>
          </a:p>
          <a:p>
            <a:pPr marL="358775" lvl="1" indent="-176213" algn="l" rtl="0">
              <a:spcBef>
                <a:spcPct val="20000"/>
              </a:spcBef>
              <a:buFont typeface="Calibri" pitchFamily="34" charset="0"/>
              <a:buChar char="−"/>
            </a:pPr>
            <a:r>
              <a:rPr lang="pl-PL" sz="1600" dirty="0" smtClean="0">
                <a:solidFill>
                  <a:srgbClr val="54575A"/>
                </a:solidFill>
                <a:latin typeface="Calibri"/>
                <a:cs typeface="Calibri"/>
              </a:rPr>
              <a:t>Dodatkowy </a:t>
            </a:r>
            <a:r>
              <a:rPr lang="pl-PL" sz="1600" dirty="0">
                <a:solidFill>
                  <a:srgbClr val="54575A"/>
                </a:solidFill>
                <a:latin typeface="Calibri"/>
                <a:cs typeface="Calibri"/>
              </a:rPr>
              <a:t>segment biznesowy </a:t>
            </a:r>
            <a:r>
              <a:rPr lang="en-US" sz="1600" dirty="0">
                <a:solidFill>
                  <a:srgbClr val="54575A"/>
                </a:solidFill>
                <a:latin typeface="Calibri"/>
                <a:cs typeface="Calibri"/>
              </a:rPr>
              <a:t>“Specialty Trade”.	</a:t>
            </a:r>
          </a:p>
          <a:p>
            <a:pPr marL="358775" lvl="1" indent="-176213" algn="l" rtl="0">
              <a:spcBef>
                <a:spcPct val="20000"/>
              </a:spcBef>
              <a:buFont typeface="Calibri" pitchFamily="34" charset="0"/>
              <a:buChar char="−"/>
            </a:pPr>
            <a:r>
              <a:rPr lang="pl-PL" sz="1600" dirty="0" smtClean="0">
                <a:solidFill>
                  <a:srgbClr val="54575A"/>
                </a:solidFill>
                <a:latin typeface="Calibri"/>
                <a:cs typeface="Calibri"/>
              </a:rPr>
              <a:t>Rozbudowa </a:t>
            </a:r>
            <a:r>
              <a:rPr lang="pl-PL" sz="1600" dirty="0">
                <a:solidFill>
                  <a:srgbClr val="54575A"/>
                </a:solidFill>
                <a:latin typeface="Calibri"/>
                <a:cs typeface="Calibri"/>
              </a:rPr>
              <a:t>obecnej ofert dla klientów</a:t>
            </a:r>
            <a:r>
              <a:rPr lang="en-US" sz="1600" dirty="0">
                <a:solidFill>
                  <a:srgbClr val="54575A"/>
                </a:solidFill>
                <a:latin typeface="Calibri"/>
                <a:cs typeface="Calibri"/>
              </a:rPr>
              <a:t>.</a:t>
            </a:r>
          </a:p>
          <a:p>
            <a:pPr lvl="1"/>
            <a:endParaRPr lang="en-US" sz="1600" dirty="0">
              <a:solidFill>
                <a:srgbClr val="54575A"/>
              </a:solidFill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4800" y="307340"/>
            <a:ext cx="8839200" cy="981293"/>
          </a:xfrm>
          <a:prstGeom prst="rect">
            <a:avLst/>
          </a:prstGeom>
        </p:spPr>
        <p:txBody>
          <a:bodyPr vert="horz" wrap="square" lIns="0" tIns="423163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pl-PL" sz="3600" spc="-5" dirty="0" smtClean="0">
                <a:solidFill>
                  <a:srgbClr val="54575A"/>
                </a:solidFill>
              </a:rPr>
              <a:t>Grupa </a:t>
            </a:r>
            <a:r>
              <a:rPr lang="pl-PL" sz="3600" spc="-5" dirty="0">
                <a:solidFill>
                  <a:srgbClr val="54575A"/>
                </a:solidFill>
              </a:rPr>
              <a:t>P</a:t>
            </a:r>
            <a:r>
              <a:rPr lang="pl-PL" sz="3600" spc="-5" dirty="0" smtClean="0">
                <a:solidFill>
                  <a:srgbClr val="54575A"/>
                </a:solidFill>
              </a:rPr>
              <a:t>aper+ Design w ramach Consumer</a:t>
            </a:r>
            <a:endParaRPr sz="3600" dirty="0"/>
          </a:p>
        </p:txBody>
      </p:sp>
      <p:sp>
        <p:nvSpPr>
          <p:cNvPr id="4" name="object 4"/>
          <p:cNvSpPr/>
          <p:nvPr/>
        </p:nvSpPr>
        <p:spPr>
          <a:xfrm>
            <a:off x="8161201" y="6138001"/>
            <a:ext cx="788399" cy="5147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2822" y="4267200"/>
            <a:ext cx="1565955" cy="514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98837"/>
            <a:ext cx="4495800" cy="1659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184774"/>
            <a:ext cx="4648200" cy="1715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Logotype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803" y="6130802"/>
            <a:ext cx="1116000" cy="65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4150" y="6529260"/>
            <a:ext cx="162560" cy="1644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5" dirty="0">
                <a:solidFill>
                  <a:srgbClr val="333233"/>
                </a:solidFill>
                <a:latin typeface="Georgia"/>
                <a:cs typeface="Georgia"/>
              </a:rPr>
              <a:t>53</a:t>
            </a:r>
            <a:endParaRPr sz="1000" dirty="0">
              <a:latin typeface="Georgia"/>
              <a:cs typeface="Georgi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47675" y="2674937"/>
            <a:ext cx="1655762" cy="6889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5337175" y="1476375"/>
            <a:ext cx="781049" cy="8572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451148" y="1723828"/>
            <a:ext cx="2286794" cy="6072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447675" y="3743325"/>
            <a:ext cx="1870062" cy="72707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6797675" y="1519237"/>
            <a:ext cx="1560512" cy="83502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49262" y="307340"/>
            <a:ext cx="8245475" cy="774122"/>
          </a:xfrm>
          <a:prstGeom prst="rect">
            <a:avLst/>
          </a:prstGeom>
        </p:spPr>
        <p:txBody>
          <a:bodyPr vert="horz" wrap="square" lIns="0" tIns="157035" rIns="0" bIns="0" rtlCol="0">
            <a:spAutoFit/>
          </a:bodyPr>
          <a:lstStyle/>
          <a:p>
            <a:pPr marL="22225">
              <a:lnSpc>
                <a:spcPct val="100000"/>
              </a:lnSpc>
            </a:pPr>
            <a:r>
              <a:rPr lang="pl-PL" sz="4000" spc="-5" dirty="0" smtClean="0">
                <a:solidFill>
                  <a:srgbClr val="54575A"/>
                </a:solidFill>
              </a:rPr>
              <a:t>Dystrybutorzy </a:t>
            </a:r>
            <a:r>
              <a:rPr sz="4000" spc="-5" dirty="0" smtClean="0">
                <a:solidFill>
                  <a:srgbClr val="54575A"/>
                </a:solidFill>
              </a:rPr>
              <a:t>Consumer</a:t>
            </a:r>
            <a:endParaRPr sz="4000" dirty="0"/>
          </a:p>
        </p:txBody>
      </p:sp>
      <p:sp>
        <p:nvSpPr>
          <p:cNvPr id="9" name="object 9"/>
          <p:cNvSpPr/>
          <p:nvPr/>
        </p:nvSpPr>
        <p:spPr>
          <a:xfrm>
            <a:off x="3695700" y="1276362"/>
            <a:ext cx="990600" cy="104773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3028950" y="2906712"/>
            <a:ext cx="2819400" cy="55245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6708775" y="2598737"/>
            <a:ext cx="1936749" cy="96361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447675" y="5338762"/>
            <a:ext cx="2095500" cy="3810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5727699" y="3792537"/>
            <a:ext cx="1743075" cy="6858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2489200" y="3767137"/>
            <a:ext cx="3035299" cy="109061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7478712" y="4819650"/>
            <a:ext cx="914399" cy="90011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4773612" y="5064125"/>
            <a:ext cx="2438400" cy="91281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3152775" y="5305425"/>
            <a:ext cx="1352550" cy="4572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23" name="Logotype"/>
          <p:cNvPicPr>
            <a:picLocks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803" y="6130802"/>
            <a:ext cx="1116000" cy="65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 marR="753745" algn="r">
              <a:lnSpc>
                <a:spcPct val="100000"/>
              </a:lnSpc>
            </a:pPr>
            <a:r>
              <a:rPr sz="100" spc="-5" dirty="0">
                <a:latin typeface="Calibri"/>
                <a:cs typeface="Calibri"/>
              </a:rPr>
              <a:t>E</a:t>
            </a:r>
            <a:r>
              <a:rPr sz="100" spc="-10" dirty="0">
                <a:latin typeface="Calibri"/>
                <a:cs typeface="Calibri"/>
              </a:rPr>
              <a:t>n</a:t>
            </a:r>
            <a:r>
              <a:rPr sz="100" spc="-5" dirty="0">
                <a:latin typeface="Calibri"/>
                <a:cs typeface="Calibri"/>
              </a:rPr>
              <a:t>g</a:t>
            </a:r>
            <a:r>
              <a:rPr sz="100" dirty="0">
                <a:latin typeface="Calibri"/>
                <a:cs typeface="Calibri"/>
              </a:rPr>
              <a:t> </a:t>
            </a:r>
            <a:r>
              <a:rPr sz="100" spc="-10" dirty="0">
                <a:latin typeface="Calibri"/>
                <a:cs typeface="Calibri"/>
              </a:rPr>
              <a:t> U</a:t>
            </a:r>
            <a:r>
              <a:rPr sz="100" spc="-5" dirty="0">
                <a:latin typeface="Calibri"/>
                <a:cs typeface="Calibri"/>
              </a:rPr>
              <a:t>S</a:t>
            </a:r>
            <a:endParaRPr sz="100" dirty="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161201" y="6138001"/>
            <a:ext cx="788399" cy="5147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49262" y="307340"/>
            <a:ext cx="8500338" cy="984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400675" marR="5080">
              <a:lnSpc>
                <a:spcPct val="100000"/>
              </a:lnSpc>
            </a:pPr>
            <a:r>
              <a:rPr lang="pl-PL" spc="-5" dirty="0" smtClean="0"/>
              <a:t>Obszary działania Nowych Rynków</a:t>
            </a:r>
            <a:endParaRPr spc="-20" dirty="0"/>
          </a:p>
        </p:txBody>
      </p:sp>
      <p:sp>
        <p:nvSpPr>
          <p:cNvPr id="6" name="object 6"/>
          <p:cNvSpPr txBox="1"/>
          <p:nvPr/>
        </p:nvSpPr>
        <p:spPr>
          <a:xfrm>
            <a:off x="5837256" y="1981200"/>
            <a:ext cx="2806700" cy="27699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pl-PL" altLang="sv-SE" sz="2000" dirty="0" smtClean="0">
                <a:solidFill>
                  <a:srgbClr val="FFFFFF"/>
                </a:solidFill>
                <a:cs typeface="Calibri"/>
              </a:rPr>
              <a:t>Nowe </a:t>
            </a:r>
            <a:r>
              <a:rPr lang="pl-PL" altLang="sv-SE" sz="2000" dirty="0">
                <a:solidFill>
                  <a:srgbClr val="FFFFFF"/>
                </a:solidFill>
                <a:cs typeface="Calibri"/>
              </a:rPr>
              <a:t>Rynki są aktywne na szybko rozwijających się rynkach poza Europą</a:t>
            </a:r>
            <a:r>
              <a:rPr lang="en-US" altLang="sv-SE" sz="2000" dirty="0">
                <a:solidFill>
                  <a:srgbClr val="FFFFFF"/>
                </a:solidFill>
                <a:cs typeface="Calibri"/>
              </a:rPr>
              <a:t>. </a:t>
            </a:r>
            <a:endParaRPr lang="pl-PL" altLang="sv-SE" sz="2000" dirty="0" smtClean="0">
              <a:solidFill>
                <a:srgbClr val="FFFFFF"/>
              </a:solidFill>
              <a:cs typeface="Calibri"/>
            </a:endParaRPr>
          </a:p>
          <a:p>
            <a:pPr marL="342900" indent="-342900">
              <a:buFont typeface="Arial" charset="0"/>
              <a:buChar char="•"/>
            </a:pPr>
            <a:r>
              <a:rPr lang="pl-PL" altLang="sv-SE" sz="2000" dirty="0" smtClean="0">
                <a:solidFill>
                  <a:srgbClr val="FFFFFF"/>
                </a:solidFill>
                <a:cs typeface="Calibri"/>
              </a:rPr>
              <a:t>Oferuje  </a:t>
            </a:r>
            <a:r>
              <a:rPr lang="pl-PL" altLang="sv-SE" sz="2000" dirty="0">
                <a:solidFill>
                  <a:srgbClr val="FFFFFF"/>
                </a:solidFill>
                <a:cs typeface="Calibri"/>
              </a:rPr>
              <a:t>koncepcje table top oraz rozwiązania związane z pakowaniem żywności</a:t>
            </a:r>
            <a:r>
              <a:rPr lang="en-US" altLang="sv-SE" sz="2000" dirty="0">
                <a:solidFill>
                  <a:srgbClr val="FFFFFF"/>
                </a:solidFill>
                <a:cs typeface="Calibri"/>
              </a:rPr>
              <a:t>. </a:t>
            </a:r>
            <a:br>
              <a:rPr lang="en-US" altLang="sv-SE" sz="2000" dirty="0">
                <a:solidFill>
                  <a:srgbClr val="FFFFFF"/>
                </a:solidFill>
                <a:cs typeface="Calibri"/>
              </a:rPr>
            </a:br>
            <a:endParaRPr lang="en-US" altLang="sv-SE" sz="2000" dirty="0">
              <a:solidFill>
                <a:srgbClr val="FFFFFF"/>
              </a:solidFill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161201" y="6138001"/>
            <a:ext cx="788399" cy="5147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91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Logotype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803" y="6130802"/>
            <a:ext cx="1116000" cy="65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8787" y="226876"/>
            <a:ext cx="7870190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pl-PL" sz="4000" spc="-5" dirty="0" smtClean="0">
                <a:solidFill>
                  <a:srgbClr val="54575A"/>
                </a:solidFill>
              </a:rPr>
              <a:t>Klienci Nowych Rynków</a:t>
            </a:r>
            <a:endParaRPr sz="4000" dirty="0"/>
          </a:p>
        </p:txBody>
      </p:sp>
      <p:sp>
        <p:nvSpPr>
          <p:cNvPr id="3" name="object 3"/>
          <p:cNvSpPr txBox="1"/>
          <p:nvPr/>
        </p:nvSpPr>
        <p:spPr>
          <a:xfrm>
            <a:off x="438141" y="6380575"/>
            <a:ext cx="895985" cy="1644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94640" algn="l"/>
              </a:tabLst>
            </a:pPr>
            <a:r>
              <a:rPr sz="1000" spc="-5" dirty="0">
                <a:solidFill>
                  <a:srgbClr val="333233"/>
                </a:solidFill>
                <a:latin typeface="Georgia"/>
                <a:cs typeface="Georgia"/>
              </a:rPr>
              <a:t>55	</a:t>
            </a:r>
            <a:r>
              <a:rPr sz="1000" spc="-15" dirty="0">
                <a:solidFill>
                  <a:srgbClr val="333233"/>
                </a:solidFill>
                <a:latin typeface="Georgia"/>
                <a:cs typeface="Georgia"/>
              </a:rPr>
              <a:t>8</a:t>
            </a:r>
            <a:r>
              <a:rPr sz="1000" spc="-5" dirty="0">
                <a:solidFill>
                  <a:srgbClr val="333233"/>
                </a:solidFill>
                <a:latin typeface="Georgia"/>
                <a:cs typeface="Georgia"/>
              </a:rPr>
              <a:t>/13/</a:t>
            </a:r>
            <a:r>
              <a:rPr sz="1000" spc="-10" dirty="0">
                <a:solidFill>
                  <a:srgbClr val="333233"/>
                </a:solidFill>
                <a:latin typeface="Georgia"/>
                <a:cs typeface="Georgia"/>
              </a:rPr>
              <a:t>2</a:t>
            </a:r>
            <a:r>
              <a:rPr sz="1000" spc="-5" dirty="0">
                <a:solidFill>
                  <a:srgbClr val="333233"/>
                </a:solidFill>
                <a:latin typeface="Georgia"/>
                <a:cs typeface="Georgia"/>
              </a:rPr>
              <a:t>015</a:t>
            </a:r>
            <a:endParaRPr sz="1000" dirty="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14350" y="3575050"/>
            <a:ext cx="1714500" cy="5318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7745412" y="1492250"/>
            <a:ext cx="590550" cy="6572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136525" y="1884362"/>
            <a:ext cx="1639887" cy="660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750887" y="5311775"/>
            <a:ext cx="1477961" cy="7842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2023719" y="1690687"/>
            <a:ext cx="1371599" cy="109537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2862262" y="4410075"/>
            <a:ext cx="1555749" cy="4063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5178425" y="5748337"/>
            <a:ext cx="933437" cy="62864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7132637" y="2819400"/>
            <a:ext cx="1781175" cy="4572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3595687" y="2786062"/>
            <a:ext cx="1952625" cy="128587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6821487" y="4621212"/>
            <a:ext cx="982661" cy="60801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4143375" y="3105162"/>
            <a:ext cx="857250" cy="64768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2917825" y="3084512"/>
            <a:ext cx="1052512" cy="83184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4754562" y="3252787"/>
            <a:ext cx="1905000" cy="85725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2608263" y="5461000"/>
            <a:ext cx="898524" cy="43179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180975" y="4541838"/>
            <a:ext cx="1384299" cy="32543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7675562" y="3475037"/>
            <a:ext cx="869950" cy="86995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188912" y="2800350"/>
            <a:ext cx="1809749" cy="54927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1776412" y="1057280"/>
            <a:ext cx="1523999" cy="515932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4802187" y="4478337"/>
            <a:ext cx="1190624" cy="79692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/>
          <p:nvPr/>
        </p:nvSpPr>
        <p:spPr>
          <a:xfrm>
            <a:off x="6415088" y="5351463"/>
            <a:ext cx="1190623" cy="34766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/>
          <p:nvPr/>
        </p:nvSpPr>
        <p:spPr>
          <a:xfrm>
            <a:off x="4057650" y="1631011"/>
            <a:ext cx="581024" cy="434967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/>
          <p:nvPr/>
        </p:nvSpPr>
        <p:spPr>
          <a:xfrm>
            <a:off x="7304226" y="570371"/>
            <a:ext cx="1524000" cy="476250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26"/>
          <p:cNvSpPr/>
          <p:nvPr/>
        </p:nvSpPr>
        <p:spPr>
          <a:xfrm>
            <a:off x="179387" y="1028700"/>
            <a:ext cx="949324" cy="544512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27"/>
          <p:cNvSpPr/>
          <p:nvPr/>
        </p:nvSpPr>
        <p:spPr>
          <a:xfrm>
            <a:off x="166688" y="5000625"/>
            <a:ext cx="1058861" cy="595312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object 28"/>
          <p:cNvSpPr/>
          <p:nvPr/>
        </p:nvSpPr>
        <p:spPr>
          <a:xfrm>
            <a:off x="7366000" y="2200275"/>
            <a:ext cx="1489074" cy="490537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object 29"/>
          <p:cNvSpPr/>
          <p:nvPr/>
        </p:nvSpPr>
        <p:spPr>
          <a:xfrm>
            <a:off x="3527424" y="2165350"/>
            <a:ext cx="666750" cy="561975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object 30"/>
          <p:cNvSpPr/>
          <p:nvPr/>
        </p:nvSpPr>
        <p:spPr>
          <a:xfrm>
            <a:off x="7986713" y="4579938"/>
            <a:ext cx="754061" cy="754061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" name="object 31"/>
          <p:cNvSpPr/>
          <p:nvPr/>
        </p:nvSpPr>
        <p:spPr>
          <a:xfrm>
            <a:off x="2038350" y="4635500"/>
            <a:ext cx="712788" cy="712788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object 32"/>
          <p:cNvSpPr/>
          <p:nvPr/>
        </p:nvSpPr>
        <p:spPr>
          <a:xfrm>
            <a:off x="3970337" y="5461000"/>
            <a:ext cx="811211" cy="182562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" name="object 33"/>
          <p:cNvSpPr/>
          <p:nvPr/>
        </p:nvSpPr>
        <p:spPr>
          <a:xfrm>
            <a:off x="3527425" y="5748337"/>
            <a:ext cx="1641474" cy="976311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object 34"/>
          <p:cNvSpPr/>
          <p:nvPr/>
        </p:nvSpPr>
        <p:spPr>
          <a:xfrm>
            <a:off x="2384425" y="6089650"/>
            <a:ext cx="1193799" cy="614362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" name="object 35"/>
          <p:cNvSpPr/>
          <p:nvPr/>
        </p:nvSpPr>
        <p:spPr>
          <a:xfrm>
            <a:off x="6659562" y="4089400"/>
            <a:ext cx="946150" cy="452437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object 36"/>
          <p:cNvSpPr/>
          <p:nvPr/>
        </p:nvSpPr>
        <p:spPr>
          <a:xfrm>
            <a:off x="6470650" y="5788025"/>
            <a:ext cx="962024" cy="819150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" name="object 37"/>
          <p:cNvSpPr/>
          <p:nvPr/>
        </p:nvSpPr>
        <p:spPr>
          <a:xfrm>
            <a:off x="4625975" y="1848494"/>
            <a:ext cx="1271587" cy="1159817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" name="object 38"/>
          <p:cNvSpPr/>
          <p:nvPr/>
        </p:nvSpPr>
        <p:spPr>
          <a:xfrm>
            <a:off x="5992812" y="1820862"/>
            <a:ext cx="1121854" cy="1147762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" name="object 39"/>
          <p:cNvSpPr/>
          <p:nvPr/>
        </p:nvSpPr>
        <p:spPr>
          <a:xfrm>
            <a:off x="355600" y="6124575"/>
            <a:ext cx="1574799" cy="252412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854" y="958842"/>
            <a:ext cx="7620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875" y="1047787"/>
            <a:ext cx="73342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0" y="833533"/>
            <a:ext cx="169545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Logotype"/>
          <p:cNvPicPr>
            <a:picLocks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803" y="6130802"/>
            <a:ext cx="1116000" cy="65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61201" y="6138001"/>
            <a:ext cx="788399" cy="5147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51362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855728" y="226059"/>
            <a:ext cx="3245075" cy="14773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lang="pl-PL" spc="-5" dirty="0" smtClean="0"/>
              <a:t>Obszary działania Materiałów</a:t>
            </a:r>
            <a:r>
              <a:rPr spc="-10" dirty="0" smtClean="0"/>
              <a:t> </a:t>
            </a:r>
            <a:r>
              <a:rPr dirty="0"/>
              <a:t>&amp;  </a:t>
            </a:r>
            <a:r>
              <a:rPr lang="pl-PL" dirty="0"/>
              <a:t>U</a:t>
            </a:r>
            <a:r>
              <a:rPr lang="pl-PL" dirty="0" smtClean="0"/>
              <a:t>sług </a:t>
            </a:r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5872882" y="2172761"/>
            <a:ext cx="2762250" cy="24622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/>
            <a:r>
              <a:rPr lang="pl-PL" altLang="sv-SE" sz="2000" dirty="0">
                <a:solidFill>
                  <a:srgbClr val="FFFFFF"/>
                </a:solidFill>
                <a:cs typeface="Calibri"/>
              </a:rPr>
              <a:t>Materiały &amp; Usługi to przede wszystkim zewnętrzna sprzedaż bibuły oraz produkcja materiałów higienicznych, od której stopniowo się odchodzi</a:t>
            </a:r>
            <a:r>
              <a:rPr lang="en-US" altLang="sv-SE" sz="2000" dirty="0">
                <a:solidFill>
                  <a:srgbClr val="FFFFFF"/>
                </a:solidFill>
                <a:cs typeface="Calibri"/>
              </a:rPr>
              <a:t>.</a:t>
            </a:r>
          </a:p>
          <a:p>
            <a:pPr marL="12700" marR="5080">
              <a:lnSpc>
                <a:spcPct val="100000"/>
              </a:lnSpc>
            </a:pPr>
            <a:endParaRPr sz="2000" dirty="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161201" y="6138001"/>
            <a:ext cx="788399" cy="5147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" y="0"/>
            <a:ext cx="5391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Logotype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803" y="6130802"/>
            <a:ext cx="1116000" cy="65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1763" y="-9525"/>
            <a:ext cx="3826112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5" y="0"/>
            <a:ext cx="3781425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ject 2"/>
          <p:cNvSpPr txBox="1"/>
          <p:nvPr/>
        </p:nvSpPr>
        <p:spPr>
          <a:xfrm>
            <a:off x="5741394" y="0"/>
            <a:ext cx="3402965" cy="685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b="1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 marR="753745" algn="r">
              <a:lnSpc>
                <a:spcPct val="100000"/>
              </a:lnSpc>
            </a:pPr>
            <a:r>
              <a:rPr sz="100" spc="-5" dirty="0">
                <a:latin typeface="Calibri"/>
                <a:cs typeface="Calibri"/>
              </a:rPr>
              <a:t>E</a:t>
            </a:r>
            <a:r>
              <a:rPr sz="100" spc="-10" dirty="0">
                <a:latin typeface="Calibri"/>
                <a:cs typeface="Calibri"/>
              </a:rPr>
              <a:t>n</a:t>
            </a:r>
            <a:r>
              <a:rPr sz="100" spc="-5" dirty="0">
                <a:latin typeface="Calibri"/>
                <a:cs typeface="Calibri"/>
              </a:rPr>
              <a:t>g</a:t>
            </a:r>
            <a:r>
              <a:rPr sz="100" dirty="0">
                <a:latin typeface="Calibri"/>
                <a:cs typeface="Calibri"/>
              </a:rPr>
              <a:t> </a:t>
            </a:r>
            <a:r>
              <a:rPr sz="100" spc="-10" dirty="0">
                <a:latin typeface="Calibri"/>
                <a:cs typeface="Calibri"/>
              </a:rPr>
              <a:t> U</a:t>
            </a:r>
            <a:r>
              <a:rPr sz="100" spc="-5" dirty="0">
                <a:latin typeface="Calibri"/>
                <a:cs typeface="Calibri"/>
              </a:rPr>
              <a:t>S</a:t>
            </a:r>
            <a:endParaRPr sz="100" dirty="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161201" y="6138001"/>
            <a:ext cx="788399" cy="5147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 txBox="1"/>
          <p:nvPr/>
        </p:nvSpPr>
        <p:spPr>
          <a:xfrm>
            <a:off x="304800" y="5334000"/>
            <a:ext cx="3929678" cy="12311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pl-PL" sz="4000" spc="-10" dirty="0" smtClean="0">
                <a:solidFill>
                  <a:schemeClr val="bg1"/>
                </a:solidFill>
                <a:latin typeface="Calibri"/>
                <a:cs typeface="Calibri"/>
              </a:rPr>
              <a:t>Ciesz się kolekcjami  </a:t>
            </a:r>
            <a:r>
              <a:rPr sz="4000" dirty="0" smtClean="0">
                <a:solidFill>
                  <a:schemeClr val="bg1"/>
                </a:solidFill>
                <a:latin typeface="Calibri"/>
                <a:cs typeface="Calibri"/>
              </a:rPr>
              <a:t>201</a:t>
            </a:r>
            <a:r>
              <a:rPr lang="pl-PL" sz="4000" dirty="0" smtClean="0">
                <a:solidFill>
                  <a:schemeClr val="bg1"/>
                </a:solidFill>
                <a:latin typeface="Calibri"/>
                <a:cs typeface="Calibri"/>
              </a:rPr>
              <a:t>6</a:t>
            </a:r>
            <a:endParaRPr sz="4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875" y="-9525"/>
            <a:ext cx="2646125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Logotype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803" y="6130802"/>
            <a:ext cx="1116000" cy="65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648697" y="3598227"/>
            <a:ext cx="5495290" cy="32600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 marR="753745" algn="r">
              <a:lnSpc>
                <a:spcPct val="100000"/>
              </a:lnSpc>
              <a:spcBef>
                <a:spcPts val="60"/>
              </a:spcBef>
            </a:pPr>
            <a:r>
              <a:rPr sz="100" spc="-5" dirty="0">
                <a:latin typeface="Calibri"/>
                <a:cs typeface="Calibri"/>
              </a:rPr>
              <a:t>E</a:t>
            </a:r>
            <a:r>
              <a:rPr sz="100" spc="-10" dirty="0">
                <a:latin typeface="Calibri"/>
                <a:cs typeface="Calibri"/>
              </a:rPr>
              <a:t>n</a:t>
            </a:r>
            <a:r>
              <a:rPr sz="100" spc="-5" dirty="0">
                <a:latin typeface="Calibri"/>
                <a:cs typeface="Calibri"/>
              </a:rPr>
              <a:t>g</a:t>
            </a:r>
            <a:r>
              <a:rPr sz="100" dirty="0">
                <a:latin typeface="Calibri"/>
                <a:cs typeface="Calibri"/>
              </a:rPr>
              <a:t> </a:t>
            </a:r>
            <a:r>
              <a:rPr sz="100" spc="-10" dirty="0">
                <a:latin typeface="Calibri"/>
                <a:cs typeface="Calibri"/>
              </a:rPr>
              <a:t> U</a:t>
            </a:r>
            <a:r>
              <a:rPr sz="100" spc="-5" dirty="0">
                <a:latin typeface="Calibri"/>
                <a:cs typeface="Calibri"/>
              </a:rPr>
              <a:t>S</a:t>
            </a:r>
            <a:endParaRPr sz="100" dirty="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161201" y="6138001"/>
            <a:ext cx="788399" cy="5147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 txBox="1"/>
          <p:nvPr/>
        </p:nvSpPr>
        <p:spPr>
          <a:xfrm>
            <a:off x="3767739" y="0"/>
            <a:ext cx="5376545" cy="4029075"/>
          </a:xfrm>
          <a:prstGeom prst="rect">
            <a:avLst/>
          </a:prstGeom>
        </p:spPr>
        <p:txBody>
          <a:bodyPr vert="horz" wrap="square" lIns="0" tIns="4798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7"/>
              </a:spcBef>
            </a:pPr>
            <a:endParaRPr sz="395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3600" spc="-5" dirty="0">
                <a:solidFill>
                  <a:srgbClr val="54575A"/>
                </a:solidFill>
                <a:latin typeface="Calibri"/>
                <a:cs typeface="Calibri"/>
              </a:rPr>
              <a:t>llection</a:t>
            </a:r>
            <a:endParaRPr sz="3600" dirty="0">
              <a:latin typeface="Calibri"/>
              <a:cs typeface="Calibri"/>
            </a:endParaRPr>
          </a:p>
        </p:txBody>
      </p:sp>
      <p:sp>
        <p:nvSpPr>
          <p:cNvPr id="10" name="Tytuł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Podtytuł 10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Symbol zastępczy obrazu 12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" r="39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341427" y="3538870"/>
            <a:ext cx="2802890" cy="33191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 marR="753745" algn="r">
              <a:lnSpc>
                <a:spcPct val="100000"/>
              </a:lnSpc>
              <a:spcBef>
                <a:spcPts val="65"/>
              </a:spcBef>
            </a:pPr>
            <a:r>
              <a:rPr sz="100" spc="-5" dirty="0">
                <a:latin typeface="Calibri"/>
                <a:cs typeface="Calibri"/>
              </a:rPr>
              <a:t>E</a:t>
            </a:r>
            <a:r>
              <a:rPr sz="100" spc="-10" dirty="0">
                <a:latin typeface="Calibri"/>
                <a:cs typeface="Calibri"/>
              </a:rPr>
              <a:t>n</a:t>
            </a:r>
            <a:r>
              <a:rPr sz="100" spc="-5" dirty="0">
                <a:latin typeface="Calibri"/>
                <a:cs typeface="Calibri"/>
              </a:rPr>
              <a:t>g</a:t>
            </a:r>
            <a:r>
              <a:rPr sz="100" dirty="0">
                <a:latin typeface="Calibri"/>
                <a:cs typeface="Calibri"/>
              </a:rPr>
              <a:t> </a:t>
            </a:r>
            <a:r>
              <a:rPr sz="100" spc="-10" dirty="0">
                <a:latin typeface="Calibri"/>
                <a:cs typeface="Calibri"/>
              </a:rPr>
              <a:t> U</a:t>
            </a:r>
            <a:r>
              <a:rPr sz="100" spc="-5" dirty="0">
                <a:latin typeface="Calibri"/>
                <a:cs typeface="Calibri"/>
              </a:rPr>
              <a:t>S</a:t>
            </a:r>
            <a:endParaRPr sz="100" dirty="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161201" y="6138001"/>
            <a:ext cx="788399" cy="5147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Tytuł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Podtytuł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Symbol zastępczy obrazu 9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61201" y="6138001"/>
            <a:ext cx="788399" cy="5147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5922389" y="215893"/>
            <a:ext cx="158750" cy="400050"/>
          </a:xfrm>
          <a:custGeom>
            <a:avLst/>
            <a:gdLst/>
            <a:ahLst/>
            <a:cxnLst/>
            <a:rect l="l" t="t" r="r" b="b"/>
            <a:pathLst>
              <a:path w="158750" h="400050">
                <a:moveTo>
                  <a:pt x="51746" y="399455"/>
                </a:moveTo>
                <a:lnTo>
                  <a:pt x="0" y="399455"/>
                </a:lnTo>
                <a:lnTo>
                  <a:pt x="0" y="0"/>
                </a:lnTo>
                <a:lnTo>
                  <a:pt x="33977" y="0"/>
                </a:lnTo>
                <a:lnTo>
                  <a:pt x="69513" y="1871"/>
                </a:lnTo>
                <a:lnTo>
                  <a:pt x="86348" y="5612"/>
                </a:lnTo>
                <a:lnTo>
                  <a:pt x="103182" y="11225"/>
                </a:lnTo>
                <a:lnTo>
                  <a:pt x="118144" y="20581"/>
                </a:lnTo>
                <a:lnTo>
                  <a:pt x="124186" y="26193"/>
                </a:lnTo>
                <a:lnTo>
                  <a:pt x="27430" y="26193"/>
                </a:lnTo>
                <a:lnTo>
                  <a:pt x="27430" y="374196"/>
                </a:lnTo>
                <a:lnTo>
                  <a:pt x="124691" y="374196"/>
                </a:lnTo>
                <a:lnTo>
                  <a:pt x="122820" y="376068"/>
                </a:lnTo>
                <a:lnTo>
                  <a:pt x="109727" y="385422"/>
                </a:lnTo>
                <a:lnTo>
                  <a:pt x="93829" y="392906"/>
                </a:lnTo>
                <a:lnTo>
                  <a:pt x="74191" y="397583"/>
                </a:lnTo>
                <a:lnTo>
                  <a:pt x="51746" y="399455"/>
                </a:lnTo>
                <a:close/>
              </a:path>
              <a:path w="158750" h="400050">
                <a:moveTo>
                  <a:pt x="124691" y="374196"/>
                </a:moveTo>
                <a:lnTo>
                  <a:pt x="49876" y="374196"/>
                </a:lnTo>
                <a:lnTo>
                  <a:pt x="70450" y="373261"/>
                </a:lnTo>
                <a:lnTo>
                  <a:pt x="87284" y="367648"/>
                </a:lnTo>
                <a:lnTo>
                  <a:pt x="120949" y="332099"/>
                </a:lnTo>
                <a:lnTo>
                  <a:pt x="130300" y="289067"/>
                </a:lnTo>
                <a:lnTo>
                  <a:pt x="131236" y="261001"/>
                </a:lnTo>
                <a:lnTo>
                  <a:pt x="131236" y="130034"/>
                </a:lnTo>
                <a:lnTo>
                  <a:pt x="122820" y="76710"/>
                </a:lnTo>
                <a:lnTo>
                  <a:pt x="95700" y="38356"/>
                </a:lnTo>
                <a:lnTo>
                  <a:pt x="58293" y="26193"/>
                </a:lnTo>
                <a:lnTo>
                  <a:pt x="124186" y="26193"/>
                </a:lnTo>
                <a:lnTo>
                  <a:pt x="148071" y="63613"/>
                </a:lnTo>
                <a:lnTo>
                  <a:pt x="156485" y="105710"/>
                </a:lnTo>
                <a:lnTo>
                  <a:pt x="158358" y="131904"/>
                </a:lnTo>
                <a:lnTo>
                  <a:pt x="158358" y="287195"/>
                </a:lnTo>
                <a:lnTo>
                  <a:pt x="152746" y="326486"/>
                </a:lnTo>
                <a:lnTo>
                  <a:pt x="133107" y="365776"/>
                </a:lnTo>
                <a:lnTo>
                  <a:pt x="124691" y="37419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5949822" y="242087"/>
            <a:ext cx="104139" cy="348615"/>
          </a:xfrm>
          <a:custGeom>
            <a:avLst/>
            <a:gdLst/>
            <a:ahLst/>
            <a:cxnLst/>
            <a:rect l="l" t="t" r="r" b="b"/>
            <a:pathLst>
              <a:path w="104139" h="348615">
                <a:moveTo>
                  <a:pt x="0" y="0"/>
                </a:moveTo>
                <a:lnTo>
                  <a:pt x="0" y="348002"/>
                </a:lnTo>
                <a:lnTo>
                  <a:pt x="22444" y="348002"/>
                </a:lnTo>
                <a:lnTo>
                  <a:pt x="73879" y="333034"/>
                </a:lnTo>
                <a:lnTo>
                  <a:pt x="99129" y="286260"/>
                </a:lnTo>
                <a:lnTo>
                  <a:pt x="103805" y="234808"/>
                </a:lnTo>
                <a:lnTo>
                  <a:pt x="103805" y="136581"/>
                </a:lnTo>
                <a:lnTo>
                  <a:pt x="103805" y="121613"/>
                </a:lnTo>
                <a:lnTo>
                  <a:pt x="103805" y="103839"/>
                </a:lnTo>
                <a:lnTo>
                  <a:pt x="101934" y="85129"/>
                </a:lnTo>
                <a:lnTo>
                  <a:pt x="89777" y="35548"/>
                </a:lnTo>
                <a:lnTo>
                  <a:pt x="55175" y="5612"/>
                </a:lnTo>
                <a:lnTo>
                  <a:pt x="30861" y="0"/>
                </a:lnTo>
                <a:lnTo>
                  <a:pt x="20574" y="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5921766" y="215893"/>
            <a:ext cx="159385" cy="400050"/>
          </a:xfrm>
          <a:custGeom>
            <a:avLst/>
            <a:gdLst/>
            <a:ahLst/>
            <a:cxnLst/>
            <a:rect l="l" t="t" r="r" b="b"/>
            <a:pathLst>
              <a:path w="159385" h="400050">
                <a:moveTo>
                  <a:pt x="0" y="0"/>
                </a:moveTo>
                <a:lnTo>
                  <a:pt x="34601" y="0"/>
                </a:lnTo>
                <a:lnTo>
                  <a:pt x="52370" y="935"/>
                </a:lnTo>
                <a:lnTo>
                  <a:pt x="70138" y="1870"/>
                </a:lnTo>
                <a:lnTo>
                  <a:pt x="118768" y="20580"/>
                </a:lnTo>
                <a:lnTo>
                  <a:pt x="148693" y="63613"/>
                </a:lnTo>
                <a:lnTo>
                  <a:pt x="157110" y="105710"/>
                </a:lnTo>
                <a:lnTo>
                  <a:pt x="158980" y="131904"/>
                </a:lnTo>
                <a:lnTo>
                  <a:pt x="158980" y="163710"/>
                </a:lnTo>
                <a:lnTo>
                  <a:pt x="158980" y="275969"/>
                </a:lnTo>
                <a:lnTo>
                  <a:pt x="158980" y="287195"/>
                </a:lnTo>
                <a:lnTo>
                  <a:pt x="158045" y="299357"/>
                </a:lnTo>
                <a:lnTo>
                  <a:pt x="148693" y="339583"/>
                </a:lnTo>
                <a:lnTo>
                  <a:pt x="123444" y="376067"/>
                </a:lnTo>
                <a:lnTo>
                  <a:pt x="74814" y="397583"/>
                </a:lnTo>
                <a:lnTo>
                  <a:pt x="52370" y="399454"/>
                </a:lnTo>
                <a:lnTo>
                  <a:pt x="0" y="399454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6145274" y="228569"/>
            <a:ext cx="141605" cy="0"/>
          </a:xfrm>
          <a:custGeom>
            <a:avLst/>
            <a:gdLst/>
            <a:ahLst/>
            <a:cxnLst/>
            <a:rect l="l" t="t" r="r" b="b"/>
            <a:pathLst>
              <a:path w="141604">
                <a:moveTo>
                  <a:pt x="0" y="0"/>
                </a:moveTo>
                <a:lnTo>
                  <a:pt x="141213" y="0"/>
                </a:lnTo>
              </a:path>
            </a:pathLst>
          </a:custGeom>
          <a:ln w="241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6158834" y="240636"/>
            <a:ext cx="0" cy="154305"/>
          </a:xfrm>
          <a:custGeom>
            <a:avLst/>
            <a:gdLst/>
            <a:ahLst/>
            <a:cxnLst/>
            <a:rect l="l" t="t" r="r" b="b"/>
            <a:pathLst>
              <a:path h="154304">
                <a:moveTo>
                  <a:pt x="0" y="0"/>
                </a:moveTo>
                <a:lnTo>
                  <a:pt x="0" y="153695"/>
                </a:lnTo>
              </a:path>
            </a:pathLst>
          </a:custGeom>
          <a:ln w="2712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6145274" y="406399"/>
            <a:ext cx="120650" cy="0"/>
          </a:xfrm>
          <a:custGeom>
            <a:avLst/>
            <a:gdLst/>
            <a:ahLst/>
            <a:cxnLst/>
            <a:rect l="l" t="t" r="r" b="b"/>
            <a:pathLst>
              <a:path w="120650">
                <a:moveTo>
                  <a:pt x="0" y="0"/>
                </a:moveTo>
                <a:lnTo>
                  <a:pt x="120638" y="0"/>
                </a:lnTo>
              </a:path>
            </a:pathLst>
          </a:custGeom>
          <a:ln w="241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6158834" y="418466"/>
            <a:ext cx="0" cy="172085"/>
          </a:xfrm>
          <a:custGeom>
            <a:avLst/>
            <a:gdLst/>
            <a:ahLst/>
            <a:cxnLst/>
            <a:rect l="l" t="t" r="r" b="b"/>
            <a:pathLst>
              <a:path h="172084">
                <a:moveTo>
                  <a:pt x="0" y="0"/>
                </a:moveTo>
                <a:lnTo>
                  <a:pt x="0" y="171478"/>
                </a:lnTo>
              </a:path>
            </a:pathLst>
          </a:custGeom>
          <a:ln w="2712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6145274" y="602646"/>
            <a:ext cx="140335" cy="0"/>
          </a:xfrm>
          <a:custGeom>
            <a:avLst/>
            <a:gdLst/>
            <a:ahLst/>
            <a:cxnLst/>
            <a:rect l="l" t="t" r="r" b="b"/>
            <a:pathLst>
              <a:path w="140335">
                <a:moveTo>
                  <a:pt x="0" y="0"/>
                </a:moveTo>
                <a:lnTo>
                  <a:pt x="140278" y="0"/>
                </a:lnTo>
              </a:path>
            </a:pathLst>
          </a:custGeom>
          <a:ln w="254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6145274" y="215893"/>
            <a:ext cx="141605" cy="400050"/>
          </a:xfrm>
          <a:custGeom>
            <a:avLst/>
            <a:gdLst/>
            <a:ahLst/>
            <a:cxnLst/>
            <a:rect l="l" t="t" r="r" b="b"/>
            <a:pathLst>
              <a:path w="141604" h="400050">
                <a:moveTo>
                  <a:pt x="0" y="0"/>
                </a:moveTo>
                <a:lnTo>
                  <a:pt x="141212" y="0"/>
                </a:lnTo>
                <a:lnTo>
                  <a:pt x="141212" y="25258"/>
                </a:lnTo>
                <a:lnTo>
                  <a:pt x="27120" y="25258"/>
                </a:lnTo>
                <a:lnTo>
                  <a:pt x="27120" y="178678"/>
                </a:lnTo>
                <a:lnTo>
                  <a:pt x="120638" y="178678"/>
                </a:lnTo>
                <a:lnTo>
                  <a:pt x="120638" y="203001"/>
                </a:lnTo>
                <a:lnTo>
                  <a:pt x="27120" y="203001"/>
                </a:lnTo>
                <a:lnTo>
                  <a:pt x="27120" y="374196"/>
                </a:lnTo>
                <a:lnTo>
                  <a:pt x="140277" y="374196"/>
                </a:lnTo>
                <a:lnTo>
                  <a:pt x="140277" y="399454"/>
                </a:lnTo>
                <a:lnTo>
                  <a:pt x="0" y="399454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6317348" y="210279"/>
            <a:ext cx="165735" cy="410845"/>
          </a:xfrm>
          <a:custGeom>
            <a:avLst/>
            <a:gdLst/>
            <a:ahLst/>
            <a:cxnLst/>
            <a:rect l="l" t="t" r="r" b="b"/>
            <a:pathLst>
              <a:path w="165735" h="410845">
                <a:moveTo>
                  <a:pt x="147197" y="386358"/>
                </a:moveTo>
                <a:lnTo>
                  <a:pt x="86035" y="386358"/>
                </a:lnTo>
                <a:lnTo>
                  <a:pt x="101933" y="385423"/>
                </a:lnTo>
                <a:lnTo>
                  <a:pt x="114093" y="380745"/>
                </a:lnTo>
                <a:lnTo>
                  <a:pt x="136535" y="336777"/>
                </a:lnTo>
                <a:lnTo>
                  <a:pt x="137471" y="320874"/>
                </a:lnTo>
                <a:lnTo>
                  <a:pt x="136535" y="304035"/>
                </a:lnTo>
                <a:lnTo>
                  <a:pt x="121573" y="261938"/>
                </a:lnTo>
                <a:lnTo>
                  <a:pt x="97258" y="232001"/>
                </a:lnTo>
                <a:lnTo>
                  <a:pt x="79490" y="214228"/>
                </a:lnTo>
                <a:lnTo>
                  <a:pt x="61721" y="195517"/>
                </a:lnTo>
                <a:lnTo>
                  <a:pt x="33665" y="163710"/>
                </a:lnTo>
                <a:lnTo>
                  <a:pt x="11222" y="110389"/>
                </a:lnTo>
                <a:lnTo>
                  <a:pt x="10287" y="88872"/>
                </a:lnTo>
                <a:lnTo>
                  <a:pt x="10287" y="77646"/>
                </a:lnTo>
                <a:lnTo>
                  <a:pt x="21509" y="31806"/>
                </a:lnTo>
                <a:lnTo>
                  <a:pt x="50499" y="6549"/>
                </a:lnTo>
                <a:lnTo>
                  <a:pt x="86035" y="0"/>
                </a:lnTo>
                <a:lnTo>
                  <a:pt x="104739" y="1871"/>
                </a:lnTo>
                <a:lnTo>
                  <a:pt x="118768" y="5612"/>
                </a:lnTo>
                <a:lnTo>
                  <a:pt x="130924" y="11225"/>
                </a:lnTo>
                <a:lnTo>
                  <a:pt x="140277" y="18709"/>
                </a:lnTo>
                <a:lnTo>
                  <a:pt x="145264" y="24322"/>
                </a:lnTo>
                <a:lnTo>
                  <a:pt x="86035" y="24322"/>
                </a:lnTo>
                <a:lnTo>
                  <a:pt x="70137" y="26195"/>
                </a:lnTo>
                <a:lnTo>
                  <a:pt x="39277" y="66419"/>
                </a:lnTo>
                <a:lnTo>
                  <a:pt x="37407" y="84196"/>
                </a:lnTo>
                <a:lnTo>
                  <a:pt x="38341" y="96356"/>
                </a:lnTo>
                <a:lnTo>
                  <a:pt x="52369" y="139390"/>
                </a:lnTo>
                <a:lnTo>
                  <a:pt x="86971" y="181487"/>
                </a:lnTo>
                <a:lnTo>
                  <a:pt x="105675" y="200195"/>
                </a:lnTo>
                <a:lnTo>
                  <a:pt x="121573" y="217034"/>
                </a:lnTo>
                <a:lnTo>
                  <a:pt x="146822" y="246970"/>
                </a:lnTo>
                <a:lnTo>
                  <a:pt x="164591" y="295615"/>
                </a:lnTo>
                <a:lnTo>
                  <a:pt x="165526" y="316195"/>
                </a:lnTo>
                <a:lnTo>
                  <a:pt x="165526" y="326488"/>
                </a:lnTo>
                <a:lnTo>
                  <a:pt x="156176" y="372326"/>
                </a:lnTo>
                <a:lnTo>
                  <a:pt x="150564" y="382615"/>
                </a:lnTo>
                <a:lnTo>
                  <a:pt x="147197" y="386358"/>
                </a:lnTo>
                <a:close/>
              </a:path>
              <a:path w="165735" h="410845">
                <a:moveTo>
                  <a:pt x="159915" y="121613"/>
                </a:moveTo>
                <a:lnTo>
                  <a:pt x="132794" y="121613"/>
                </a:lnTo>
                <a:lnTo>
                  <a:pt x="132794" y="76710"/>
                </a:lnTo>
                <a:lnTo>
                  <a:pt x="131860" y="68292"/>
                </a:lnTo>
                <a:lnTo>
                  <a:pt x="110351" y="29000"/>
                </a:lnTo>
                <a:lnTo>
                  <a:pt x="86035" y="24322"/>
                </a:lnTo>
                <a:lnTo>
                  <a:pt x="145264" y="24322"/>
                </a:lnTo>
                <a:lnTo>
                  <a:pt x="158981" y="70162"/>
                </a:lnTo>
                <a:lnTo>
                  <a:pt x="159915" y="81389"/>
                </a:lnTo>
                <a:lnTo>
                  <a:pt x="159915" y="121613"/>
                </a:lnTo>
                <a:close/>
              </a:path>
              <a:path w="165735" h="410845">
                <a:moveTo>
                  <a:pt x="84166" y="410682"/>
                </a:moveTo>
                <a:lnTo>
                  <a:pt x="37407" y="400390"/>
                </a:lnTo>
                <a:lnTo>
                  <a:pt x="6545" y="366712"/>
                </a:lnTo>
                <a:lnTo>
                  <a:pt x="0" y="330229"/>
                </a:lnTo>
                <a:lnTo>
                  <a:pt x="0" y="274098"/>
                </a:lnTo>
                <a:lnTo>
                  <a:pt x="28054" y="274098"/>
                </a:lnTo>
                <a:lnTo>
                  <a:pt x="28054" y="326488"/>
                </a:lnTo>
                <a:lnTo>
                  <a:pt x="29926" y="342389"/>
                </a:lnTo>
                <a:lnTo>
                  <a:pt x="48628" y="376068"/>
                </a:lnTo>
                <a:lnTo>
                  <a:pt x="78554" y="386358"/>
                </a:lnTo>
                <a:lnTo>
                  <a:pt x="147197" y="386358"/>
                </a:lnTo>
                <a:lnTo>
                  <a:pt x="142147" y="391971"/>
                </a:lnTo>
                <a:lnTo>
                  <a:pt x="131860" y="400390"/>
                </a:lnTo>
                <a:lnTo>
                  <a:pt x="118768" y="406003"/>
                </a:lnTo>
                <a:lnTo>
                  <a:pt x="102870" y="409745"/>
                </a:lnTo>
                <a:lnTo>
                  <a:pt x="84166" y="41068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6317348" y="210280"/>
            <a:ext cx="165735" cy="410845"/>
          </a:xfrm>
          <a:custGeom>
            <a:avLst/>
            <a:gdLst/>
            <a:ahLst/>
            <a:cxnLst/>
            <a:rect l="l" t="t" r="r" b="b"/>
            <a:pathLst>
              <a:path w="165735" h="410845">
                <a:moveTo>
                  <a:pt x="86036" y="0"/>
                </a:moveTo>
                <a:lnTo>
                  <a:pt x="130925" y="11225"/>
                </a:lnTo>
                <a:lnTo>
                  <a:pt x="156175" y="47710"/>
                </a:lnTo>
                <a:lnTo>
                  <a:pt x="158980" y="70161"/>
                </a:lnTo>
                <a:lnTo>
                  <a:pt x="159916" y="81387"/>
                </a:lnTo>
                <a:lnTo>
                  <a:pt x="159916" y="92613"/>
                </a:lnTo>
                <a:lnTo>
                  <a:pt x="159916" y="121613"/>
                </a:lnTo>
                <a:lnTo>
                  <a:pt x="132795" y="121613"/>
                </a:lnTo>
                <a:lnTo>
                  <a:pt x="132795" y="86065"/>
                </a:lnTo>
                <a:lnTo>
                  <a:pt x="132795" y="76710"/>
                </a:lnTo>
                <a:lnTo>
                  <a:pt x="131860" y="68290"/>
                </a:lnTo>
                <a:lnTo>
                  <a:pt x="110351" y="29000"/>
                </a:lnTo>
                <a:lnTo>
                  <a:pt x="86036" y="24322"/>
                </a:lnTo>
                <a:lnTo>
                  <a:pt x="70138" y="26193"/>
                </a:lnTo>
                <a:lnTo>
                  <a:pt x="39277" y="66419"/>
                </a:lnTo>
                <a:lnTo>
                  <a:pt x="37407" y="84194"/>
                </a:lnTo>
                <a:lnTo>
                  <a:pt x="38342" y="96355"/>
                </a:lnTo>
                <a:lnTo>
                  <a:pt x="52370" y="139388"/>
                </a:lnTo>
                <a:lnTo>
                  <a:pt x="86971" y="181485"/>
                </a:lnTo>
                <a:lnTo>
                  <a:pt x="105675" y="200195"/>
                </a:lnTo>
                <a:lnTo>
                  <a:pt x="121573" y="217033"/>
                </a:lnTo>
                <a:lnTo>
                  <a:pt x="146823" y="246969"/>
                </a:lnTo>
                <a:lnTo>
                  <a:pt x="164592" y="295615"/>
                </a:lnTo>
                <a:lnTo>
                  <a:pt x="165527" y="316195"/>
                </a:lnTo>
                <a:lnTo>
                  <a:pt x="165527" y="326486"/>
                </a:lnTo>
                <a:lnTo>
                  <a:pt x="156175" y="372325"/>
                </a:lnTo>
                <a:lnTo>
                  <a:pt x="118768" y="406003"/>
                </a:lnTo>
                <a:lnTo>
                  <a:pt x="84166" y="410680"/>
                </a:lnTo>
                <a:lnTo>
                  <a:pt x="67333" y="409745"/>
                </a:lnTo>
                <a:lnTo>
                  <a:pt x="25249" y="391970"/>
                </a:lnTo>
                <a:lnTo>
                  <a:pt x="1870" y="349873"/>
                </a:lnTo>
                <a:lnTo>
                  <a:pt x="0" y="330228"/>
                </a:lnTo>
                <a:lnTo>
                  <a:pt x="0" y="274098"/>
                </a:lnTo>
                <a:lnTo>
                  <a:pt x="28055" y="274098"/>
                </a:lnTo>
                <a:lnTo>
                  <a:pt x="28055" y="305905"/>
                </a:lnTo>
                <a:lnTo>
                  <a:pt x="28055" y="326486"/>
                </a:lnTo>
                <a:lnTo>
                  <a:pt x="40212" y="367647"/>
                </a:lnTo>
                <a:lnTo>
                  <a:pt x="78555" y="386357"/>
                </a:lnTo>
                <a:lnTo>
                  <a:pt x="86036" y="386357"/>
                </a:lnTo>
                <a:lnTo>
                  <a:pt x="123444" y="373260"/>
                </a:lnTo>
                <a:lnTo>
                  <a:pt x="136536" y="336776"/>
                </a:lnTo>
                <a:lnTo>
                  <a:pt x="137471" y="320873"/>
                </a:lnTo>
                <a:lnTo>
                  <a:pt x="136536" y="304034"/>
                </a:lnTo>
                <a:lnTo>
                  <a:pt x="121573" y="261937"/>
                </a:lnTo>
                <a:lnTo>
                  <a:pt x="97258" y="232001"/>
                </a:lnTo>
                <a:lnTo>
                  <a:pt x="79490" y="214227"/>
                </a:lnTo>
                <a:lnTo>
                  <a:pt x="61722" y="195517"/>
                </a:lnTo>
                <a:lnTo>
                  <a:pt x="33666" y="163710"/>
                </a:lnTo>
                <a:lnTo>
                  <a:pt x="11222" y="110387"/>
                </a:lnTo>
                <a:lnTo>
                  <a:pt x="10287" y="88871"/>
                </a:lnTo>
                <a:lnTo>
                  <a:pt x="10287" y="77645"/>
                </a:lnTo>
                <a:lnTo>
                  <a:pt x="21509" y="31806"/>
                </a:lnTo>
                <a:lnTo>
                  <a:pt x="50499" y="6548"/>
                </a:lnTo>
                <a:lnTo>
                  <a:pt x="66397" y="1870"/>
                </a:lnTo>
                <a:lnTo>
                  <a:pt x="86036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6570314" y="215892"/>
            <a:ext cx="0" cy="400050"/>
          </a:xfrm>
          <a:custGeom>
            <a:avLst/>
            <a:gdLst/>
            <a:ahLst/>
            <a:cxnLst/>
            <a:rect l="l" t="t" r="r" b="b"/>
            <a:pathLst>
              <a:path h="400050">
                <a:moveTo>
                  <a:pt x="0" y="0"/>
                </a:moveTo>
                <a:lnTo>
                  <a:pt x="0" y="399455"/>
                </a:lnTo>
              </a:path>
            </a:pathLst>
          </a:custGeom>
          <a:ln w="289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6555819" y="215893"/>
            <a:ext cx="29209" cy="400050"/>
          </a:xfrm>
          <a:custGeom>
            <a:avLst/>
            <a:gdLst/>
            <a:ahLst/>
            <a:cxnLst/>
            <a:rect l="l" t="t" r="r" b="b"/>
            <a:pathLst>
              <a:path w="29209" h="400050">
                <a:moveTo>
                  <a:pt x="0" y="0"/>
                </a:moveTo>
                <a:lnTo>
                  <a:pt x="28990" y="0"/>
                </a:lnTo>
                <a:lnTo>
                  <a:pt x="28990" y="399454"/>
                </a:lnTo>
                <a:lnTo>
                  <a:pt x="0" y="399454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6665236" y="212151"/>
            <a:ext cx="163195" cy="408940"/>
          </a:xfrm>
          <a:custGeom>
            <a:avLst/>
            <a:gdLst/>
            <a:ahLst/>
            <a:cxnLst/>
            <a:rect l="l" t="t" r="r" b="b"/>
            <a:pathLst>
              <a:path w="163195" h="408940">
                <a:moveTo>
                  <a:pt x="74813" y="408810"/>
                </a:moveTo>
                <a:lnTo>
                  <a:pt x="34601" y="397583"/>
                </a:lnTo>
                <a:lnTo>
                  <a:pt x="8416" y="366713"/>
                </a:lnTo>
                <a:lnTo>
                  <a:pt x="0" y="322743"/>
                </a:lnTo>
                <a:lnTo>
                  <a:pt x="0" y="87935"/>
                </a:lnTo>
                <a:lnTo>
                  <a:pt x="10287" y="35547"/>
                </a:lnTo>
                <a:lnTo>
                  <a:pt x="43952" y="5612"/>
                </a:lnTo>
                <a:lnTo>
                  <a:pt x="83230" y="0"/>
                </a:lnTo>
                <a:lnTo>
                  <a:pt x="102870" y="934"/>
                </a:lnTo>
                <a:lnTo>
                  <a:pt x="118768" y="5612"/>
                </a:lnTo>
                <a:lnTo>
                  <a:pt x="132794" y="13096"/>
                </a:lnTo>
                <a:lnTo>
                  <a:pt x="143081" y="22450"/>
                </a:lnTo>
                <a:lnTo>
                  <a:pt x="143705" y="23387"/>
                </a:lnTo>
                <a:lnTo>
                  <a:pt x="81360" y="23387"/>
                </a:lnTo>
                <a:lnTo>
                  <a:pt x="66397" y="24323"/>
                </a:lnTo>
                <a:lnTo>
                  <a:pt x="32730" y="52387"/>
                </a:lnTo>
                <a:lnTo>
                  <a:pt x="27118" y="87935"/>
                </a:lnTo>
                <a:lnTo>
                  <a:pt x="27118" y="314324"/>
                </a:lnTo>
                <a:lnTo>
                  <a:pt x="34601" y="357357"/>
                </a:lnTo>
                <a:lnTo>
                  <a:pt x="66397" y="382614"/>
                </a:lnTo>
                <a:lnTo>
                  <a:pt x="78555" y="384486"/>
                </a:lnTo>
                <a:lnTo>
                  <a:pt x="131548" y="384486"/>
                </a:lnTo>
                <a:lnTo>
                  <a:pt x="129055" y="387293"/>
                </a:lnTo>
                <a:lnTo>
                  <a:pt x="119702" y="394777"/>
                </a:lnTo>
                <a:lnTo>
                  <a:pt x="107545" y="402261"/>
                </a:lnTo>
                <a:lnTo>
                  <a:pt x="92583" y="406937"/>
                </a:lnTo>
                <a:lnTo>
                  <a:pt x="74813" y="408810"/>
                </a:lnTo>
                <a:close/>
              </a:path>
              <a:path w="163195" h="408940">
                <a:moveTo>
                  <a:pt x="159915" y="131904"/>
                </a:moveTo>
                <a:lnTo>
                  <a:pt x="133731" y="131904"/>
                </a:lnTo>
                <a:lnTo>
                  <a:pt x="133731" y="85128"/>
                </a:lnTo>
                <a:lnTo>
                  <a:pt x="132794" y="73903"/>
                </a:lnTo>
                <a:lnTo>
                  <a:pt x="116896" y="34613"/>
                </a:lnTo>
                <a:lnTo>
                  <a:pt x="81360" y="23387"/>
                </a:lnTo>
                <a:lnTo>
                  <a:pt x="143705" y="23387"/>
                </a:lnTo>
                <a:lnTo>
                  <a:pt x="150564" y="33677"/>
                </a:lnTo>
                <a:lnTo>
                  <a:pt x="156173" y="45838"/>
                </a:lnTo>
                <a:lnTo>
                  <a:pt x="158980" y="58934"/>
                </a:lnTo>
                <a:lnTo>
                  <a:pt x="159915" y="72031"/>
                </a:lnTo>
                <a:lnTo>
                  <a:pt x="159915" y="131904"/>
                </a:lnTo>
                <a:close/>
              </a:path>
              <a:path w="163195" h="408940">
                <a:moveTo>
                  <a:pt x="131548" y="384486"/>
                </a:moveTo>
                <a:lnTo>
                  <a:pt x="78555" y="384486"/>
                </a:lnTo>
                <a:lnTo>
                  <a:pt x="92583" y="381680"/>
                </a:lnTo>
                <a:lnTo>
                  <a:pt x="105675" y="376067"/>
                </a:lnTo>
                <a:lnTo>
                  <a:pt x="129988" y="342389"/>
                </a:lnTo>
                <a:lnTo>
                  <a:pt x="134666" y="318066"/>
                </a:lnTo>
                <a:lnTo>
                  <a:pt x="134666" y="245098"/>
                </a:lnTo>
                <a:lnTo>
                  <a:pt x="76684" y="245098"/>
                </a:lnTo>
                <a:lnTo>
                  <a:pt x="76684" y="220775"/>
                </a:lnTo>
                <a:lnTo>
                  <a:pt x="162721" y="220775"/>
                </a:lnTo>
                <a:lnTo>
                  <a:pt x="162721" y="371389"/>
                </a:lnTo>
                <a:lnTo>
                  <a:pt x="142147" y="371389"/>
                </a:lnTo>
                <a:lnTo>
                  <a:pt x="136536" y="378873"/>
                </a:lnTo>
                <a:lnTo>
                  <a:pt x="131548" y="384486"/>
                </a:lnTo>
                <a:close/>
              </a:path>
              <a:path w="163195" h="408940">
                <a:moveTo>
                  <a:pt x="162721" y="403196"/>
                </a:moveTo>
                <a:lnTo>
                  <a:pt x="142147" y="403196"/>
                </a:lnTo>
                <a:lnTo>
                  <a:pt x="142147" y="371389"/>
                </a:lnTo>
                <a:lnTo>
                  <a:pt x="162721" y="371389"/>
                </a:lnTo>
                <a:lnTo>
                  <a:pt x="162721" y="40319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6665236" y="212151"/>
            <a:ext cx="163195" cy="408940"/>
          </a:xfrm>
          <a:custGeom>
            <a:avLst/>
            <a:gdLst/>
            <a:ahLst/>
            <a:cxnLst/>
            <a:rect l="l" t="t" r="r" b="b"/>
            <a:pathLst>
              <a:path w="163195" h="408940">
                <a:moveTo>
                  <a:pt x="83231" y="0"/>
                </a:moveTo>
                <a:lnTo>
                  <a:pt x="132795" y="13096"/>
                </a:lnTo>
                <a:lnTo>
                  <a:pt x="156175" y="45839"/>
                </a:lnTo>
                <a:lnTo>
                  <a:pt x="159916" y="72032"/>
                </a:lnTo>
                <a:lnTo>
                  <a:pt x="159916" y="131904"/>
                </a:lnTo>
                <a:lnTo>
                  <a:pt x="133731" y="131904"/>
                </a:lnTo>
                <a:lnTo>
                  <a:pt x="133731" y="85129"/>
                </a:lnTo>
                <a:lnTo>
                  <a:pt x="132795" y="73903"/>
                </a:lnTo>
                <a:lnTo>
                  <a:pt x="116897" y="34613"/>
                </a:lnTo>
                <a:lnTo>
                  <a:pt x="81360" y="23387"/>
                </a:lnTo>
                <a:lnTo>
                  <a:pt x="66397" y="24322"/>
                </a:lnTo>
                <a:lnTo>
                  <a:pt x="32731" y="52387"/>
                </a:lnTo>
                <a:lnTo>
                  <a:pt x="27120" y="87936"/>
                </a:lnTo>
                <a:lnTo>
                  <a:pt x="27120" y="291873"/>
                </a:lnTo>
                <a:lnTo>
                  <a:pt x="27120" y="314324"/>
                </a:lnTo>
                <a:lnTo>
                  <a:pt x="34601" y="357357"/>
                </a:lnTo>
                <a:lnTo>
                  <a:pt x="66397" y="382615"/>
                </a:lnTo>
                <a:lnTo>
                  <a:pt x="78555" y="384486"/>
                </a:lnTo>
                <a:lnTo>
                  <a:pt x="92583" y="381680"/>
                </a:lnTo>
                <a:lnTo>
                  <a:pt x="124379" y="354551"/>
                </a:lnTo>
                <a:lnTo>
                  <a:pt x="134666" y="318066"/>
                </a:lnTo>
                <a:lnTo>
                  <a:pt x="134666" y="245098"/>
                </a:lnTo>
                <a:lnTo>
                  <a:pt x="76684" y="245098"/>
                </a:lnTo>
                <a:lnTo>
                  <a:pt x="76684" y="220775"/>
                </a:lnTo>
                <a:lnTo>
                  <a:pt x="162721" y="220775"/>
                </a:lnTo>
                <a:lnTo>
                  <a:pt x="162721" y="403196"/>
                </a:lnTo>
                <a:lnTo>
                  <a:pt x="142147" y="403196"/>
                </a:lnTo>
                <a:lnTo>
                  <a:pt x="142147" y="371389"/>
                </a:lnTo>
                <a:lnTo>
                  <a:pt x="136536" y="378873"/>
                </a:lnTo>
                <a:lnTo>
                  <a:pt x="92583" y="406938"/>
                </a:lnTo>
                <a:lnTo>
                  <a:pt x="74814" y="408809"/>
                </a:lnTo>
                <a:lnTo>
                  <a:pt x="60786" y="407874"/>
                </a:lnTo>
                <a:lnTo>
                  <a:pt x="24314" y="389164"/>
                </a:lnTo>
                <a:lnTo>
                  <a:pt x="4675" y="354551"/>
                </a:lnTo>
                <a:lnTo>
                  <a:pt x="0" y="322744"/>
                </a:lnTo>
                <a:lnTo>
                  <a:pt x="0" y="300292"/>
                </a:lnTo>
                <a:lnTo>
                  <a:pt x="0" y="87936"/>
                </a:lnTo>
                <a:lnTo>
                  <a:pt x="10287" y="35548"/>
                </a:lnTo>
                <a:lnTo>
                  <a:pt x="43953" y="5612"/>
                </a:lnTo>
                <a:lnTo>
                  <a:pt x="61722" y="935"/>
                </a:lnTo>
                <a:lnTo>
                  <a:pt x="83231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6911188" y="215893"/>
            <a:ext cx="160020" cy="400050"/>
          </a:xfrm>
          <a:custGeom>
            <a:avLst/>
            <a:gdLst/>
            <a:ahLst/>
            <a:cxnLst/>
            <a:rect l="l" t="t" r="r" b="b"/>
            <a:pathLst>
              <a:path w="160020" h="400050">
                <a:moveTo>
                  <a:pt x="27121" y="399455"/>
                </a:moveTo>
                <a:lnTo>
                  <a:pt x="0" y="399455"/>
                </a:lnTo>
                <a:lnTo>
                  <a:pt x="0" y="0"/>
                </a:lnTo>
                <a:lnTo>
                  <a:pt x="41148" y="0"/>
                </a:lnTo>
                <a:lnTo>
                  <a:pt x="46719" y="22452"/>
                </a:lnTo>
                <a:lnTo>
                  <a:pt x="24315" y="22452"/>
                </a:lnTo>
                <a:lnTo>
                  <a:pt x="24315" y="35549"/>
                </a:lnTo>
                <a:lnTo>
                  <a:pt x="25250" y="50516"/>
                </a:lnTo>
                <a:lnTo>
                  <a:pt x="25250" y="179614"/>
                </a:lnTo>
                <a:lnTo>
                  <a:pt x="26185" y="211420"/>
                </a:lnTo>
                <a:lnTo>
                  <a:pt x="26185" y="329292"/>
                </a:lnTo>
                <a:lnTo>
                  <a:pt x="27121" y="353615"/>
                </a:lnTo>
                <a:lnTo>
                  <a:pt x="27121" y="399455"/>
                </a:lnTo>
                <a:close/>
              </a:path>
              <a:path w="160020" h="400050">
                <a:moveTo>
                  <a:pt x="159917" y="384486"/>
                </a:moveTo>
                <a:lnTo>
                  <a:pt x="136538" y="384486"/>
                </a:lnTo>
                <a:lnTo>
                  <a:pt x="136538" y="357358"/>
                </a:lnTo>
                <a:lnTo>
                  <a:pt x="135602" y="337712"/>
                </a:lnTo>
                <a:lnTo>
                  <a:pt x="135602" y="289067"/>
                </a:lnTo>
                <a:lnTo>
                  <a:pt x="134666" y="261001"/>
                </a:lnTo>
                <a:lnTo>
                  <a:pt x="134666" y="200195"/>
                </a:lnTo>
                <a:lnTo>
                  <a:pt x="133732" y="169323"/>
                </a:lnTo>
                <a:lnTo>
                  <a:pt x="133732" y="109453"/>
                </a:lnTo>
                <a:lnTo>
                  <a:pt x="132796" y="82323"/>
                </a:lnTo>
                <a:lnTo>
                  <a:pt x="132796" y="0"/>
                </a:lnTo>
                <a:lnTo>
                  <a:pt x="159917" y="0"/>
                </a:lnTo>
                <a:lnTo>
                  <a:pt x="159917" y="384486"/>
                </a:lnTo>
                <a:close/>
              </a:path>
              <a:path w="160020" h="400050">
                <a:moveTo>
                  <a:pt x="159917" y="399455"/>
                </a:moveTo>
                <a:lnTo>
                  <a:pt x="116898" y="399455"/>
                </a:lnTo>
                <a:lnTo>
                  <a:pt x="24315" y="22452"/>
                </a:lnTo>
                <a:lnTo>
                  <a:pt x="46719" y="22452"/>
                </a:lnTo>
                <a:lnTo>
                  <a:pt x="136538" y="384486"/>
                </a:lnTo>
                <a:lnTo>
                  <a:pt x="159917" y="384486"/>
                </a:lnTo>
                <a:lnTo>
                  <a:pt x="159917" y="39945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6911189" y="215893"/>
            <a:ext cx="160020" cy="400050"/>
          </a:xfrm>
          <a:custGeom>
            <a:avLst/>
            <a:gdLst/>
            <a:ahLst/>
            <a:cxnLst/>
            <a:rect l="l" t="t" r="r" b="b"/>
            <a:pathLst>
              <a:path w="160020" h="400050">
                <a:moveTo>
                  <a:pt x="0" y="0"/>
                </a:moveTo>
                <a:lnTo>
                  <a:pt x="41148" y="0"/>
                </a:lnTo>
                <a:lnTo>
                  <a:pt x="136536" y="384486"/>
                </a:lnTo>
                <a:lnTo>
                  <a:pt x="136536" y="380744"/>
                </a:lnTo>
                <a:lnTo>
                  <a:pt x="136536" y="371389"/>
                </a:lnTo>
                <a:lnTo>
                  <a:pt x="136536" y="357357"/>
                </a:lnTo>
                <a:lnTo>
                  <a:pt x="135601" y="337712"/>
                </a:lnTo>
                <a:lnTo>
                  <a:pt x="135601" y="315260"/>
                </a:lnTo>
                <a:lnTo>
                  <a:pt x="135601" y="289066"/>
                </a:lnTo>
                <a:lnTo>
                  <a:pt x="134666" y="261001"/>
                </a:lnTo>
                <a:lnTo>
                  <a:pt x="134666" y="231066"/>
                </a:lnTo>
                <a:lnTo>
                  <a:pt x="134666" y="200195"/>
                </a:lnTo>
                <a:lnTo>
                  <a:pt x="133731" y="169323"/>
                </a:lnTo>
                <a:lnTo>
                  <a:pt x="133731" y="138452"/>
                </a:lnTo>
                <a:lnTo>
                  <a:pt x="133731" y="109452"/>
                </a:lnTo>
                <a:lnTo>
                  <a:pt x="132795" y="82323"/>
                </a:lnTo>
                <a:lnTo>
                  <a:pt x="132795" y="0"/>
                </a:lnTo>
                <a:lnTo>
                  <a:pt x="159916" y="0"/>
                </a:lnTo>
                <a:lnTo>
                  <a:pt x="159916" y="399454"/>
                </a:lnTo>
                <a:lnTo>
                  <a:pt x="116897" y="399454"/>
                </a:lnTo>
                <a:lnTo>
                  <a:pt x="24314" y="22451"/>
                </a:lnTo>
                <a:lnTo>
                  <a:pt x="24314" y="26193"/>
                </a:lnTo>
                <a:lnTo>
                  <a:pt x="24314" y="35548"/>
                </a:lnTo>
                <a:lnTo>
                  <a:pt x="25249" y="50516"/>
                </a:lnTo>
                <a:lnTo>
                  <a:pt x="25249" y="70161"/>
                </a:lnTo>
                <a:lnTo>
                  <a:pt x="25249" y="93549"/>
                </a:lnTo>
                <a:lnTo>
                  <a:pt x="25249" y="120678"/>
                </a:lnTo>
                <a:lnTo>
                  <a:pt x="25249" y="149678"/>
                </a:lnTo>
                <a:lnTo>
                  <a:pt x="25249" y="179614"/>
                </a:lnTo>
                <a:lnTo>
                  <a:pt x="26185" y="211420"/>
                </a:lnTo>
                <a:lnTo>
                  <a:pt x="26185" y="243227"/>
                </a:lnTo>
                <a:lnTo>
                  <a:pt x="26185" y="273163"/>
                </a:lnTo>
                <a:lnTo>
                  <a:pt x="26185" y="303099"/>
                </a:lnTo>
                <a:lnTo>
                  <a:pt x="26185" y="329292"/>
                </a:lnTo>
                <a:lnTo>
                  <a:pt x="27120" y="353615"/>
                </a:lnTo>
                <a:lnTo>
                  <a:pt x="27120" y="373260"/>
                </a:lnTo>
                <a:lnTo>
                  <a:pt x="27120" y="389164"/>
                </a:lnTo>
                <a:lnTo>
                  <a:pt x="27120" y="399454"/>
                </a:lnTo>
                <a:lnTo>
                  <a:pt x="0" y="399454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7133763" y="210279"/>
            <a:ext cx="165100" cy="410845"/>
          </a:xfrm>
          <a:custGeom>
            <a:avLst/>
            <a:gdLst/>
            <a:ahLst/>
            <a:cxnLst/>
            <a:rect l="l" t="t" r="r" b="b"/>
            <a:pathLst>
              <a:path w="165100" h="410845">
                <a:moveTo>
                  <a:pt x="146261" y="386358"/>
                </a:moveTo>
                <a:lnTo>
                  <a:pt x="86035" y="386358"/>
                </a:lnTo>
                <a:lnTo>
                  <a:pt x="100997" y="385423"/>
                </a:lnTo>
                <a:lnTo>
                  <a:pt x="113157" y="380745"/>
                </a:lnTo>
                <a:lnTo>
                  <a:pt x="136536" y="336777"/>
                </a:lnTo>
                <a:lnTo>
                  <a:pt x="137471" y="320874"/>
                </a:lnTo>
                <a:lnTo>
                  <a:pt x="136536" y="304035"/>
                </a:lnTo>
                <a:lnTo>
                  <a:pt x="120637" y="261938"/>
                </a:lnTo>
                <a:lnTo>
                  <a:pt x="96322" y="232001"/>
                </a:lnTo>
                <a:lnTo>
                  <a:pt x="78554" y="214228"/>
                </a:lnTo>
                <a:lnTo>
                  <a:pt x="45822" y="179614"/>
                </a:lnTo>
                <a:lnTo>
                  <a:pt x="22443" y="146873"/>
                </a:lnTo>
                <a:lnTo>
                  <a:pt x="11222" y="110389"/>
                </a:lnTo>
                <a:lnTo>
                  <a:pt x="9350" y="88872"/>
                </a:lnTo>
                <a:lnTo>
                  <a:pt x="9350" y="77646"/>
                </a:lnTo>
                <a:lnTo>
                  <a:pt x="20573" y="31806"/>
                </a:lnTo>
                <a:lnTo>
                  <a:pt x="50499" y="6549"/>
                </a:lnTo>
                <a:lnTo>
                  <a:pt x="86035" y="0"/>
                </a:lnTo>
                <a:lnTo>
                  <a:pt x="103803" y="1871"/>
                </a:lnTo>
                <a:lnTo>
                  <a:pt x="118768" y="5612"/>
                </a:lnTo>
                <a:lnTo>
                  <a:pt x="129988" y="11225"/>
                </a:lnTo>
                <a:lnTo>
                  <a:pt x="139342" y="18709"/>
                </a:lnTo>
                <a:lnTo>
                  <a:pt x="144328" y="24322"/>
                </a:lnTo>
                <a:lnTo>
                  <a:pt x="85101" y="24322"/>
                </a:lnTo>
                <a:lnTo>
                  <a:pt x="69203" y="26195"/>
                </a:lnTo>
                <a:lnTo>
                  <a:pt x="38341" y="66419"/>
                </a:lnTo>
                <a:lnTo>
                  <a:pt x="37407" y="84196"/>
                </a:lnTo>
                <a:lnTo>
                  <a:pt x="37407" y="96356"/>
                </a:lnTo>
                <a:lnTo>
                  <a:pt x="52370" y="139390"/>
                </a:lnTo>
                <a:lnTo>
                  <a:pt x="104739" y="200195"/>
                </a:lnTo>
                <a:lnTo>
                  <a:pt x="121573" y="217034"/>
                </a:lnTo>
                <a:lnTo>
                  <a:pt x="134666" y="232938"/>
                </a:lnTo>
                <a:lnTo>
                  <a:pt x="159915" y="277841"/>
                </a:lnTo>
                <a:lnTo>
                  <a:pt x="164591" y="316195"/>
                </a:lnTo>
                <a:lnTo>
                  <a:pt x="164591" y="326488"/>
                </a:lnTo>
                <a:lnTo>
                  <a:pt x="163656" y="338648"/>
                </a:lnTo>
                <a:lnTo>
                  <a:pt x="159915" y="361099"/>
                </a:lnTo>
                <a:lnTo>
                  <a:pt x="155240" y="372326"/>
                </a:lnTo>
                <a:lnTo>
                  <a:pt x="149628" y="382615"/>
                </a:lnTo>
                <a:lnTo>
                  <a:pt x="146261" y="386358"/>
                </a:lnTo>
                <a:close/>
              </a:path>
              <a:path w="165100" h="410845">
                <a:moveTo>
                  <a:pt x="158979" y="121613"/>
                </a:moveTo>
                <a:lnTo>
                  <a:pt x="131860" y="121613"/>
                </a:lnTo>
                <a:lnTo>
                  <a:pt x="131860" y="68292"/>
                </a:lnTo>
                <a:lnTo>
                  <a:pt x="128119" y="49581"/>
                </a:lnTo>
                <a:lnTo>
                  <a:pt x="85101" y="24322"/>
                </a:lnTo>
                <a:lnTo>
                  <a:pt x="144328" y="24322"/>
                </a:lnTo>
                <a:lnTo>
                  <a:pt x="158045" y="70162"/>
                </a:lnTo>
                <a:lnTo>
                  <a:pt x="158979" y="81389"/>
                </a:lnTo>
                <a:lnTo>
                  <a:pt x="158979" y="121613"/>
                </a:lnTo>
                <a:close/>
              </a:path>
              <a:path w="165100" h="410845">
                <a:moveTo>
                  <a:pt x="83230" y="410682"/>
                </a:moveTo>
                <a:lnTo>
                  <a:pt x="36472" y="400390"/>
                </a:lnTo>
                <a:lnTo>
                  <a:pt x="6545" y="366712"/>
                </a:lnTo>
                <a:lnTo>
                  <a:pt x="0" y="330229"/>
                </a:lnTo>
                <a:lnTo>
                  <a:pt x="0" y="274098"/>
                </a:lnTo>
                <a:lnTo>
                  <a:pt x="27120" y="274098"/>
                </a:lnTo>
                <a:lnTo>
                  <a:pt x="27120" y="305905"/>
                </a:lnTo>
                <a:lnTo>
                  <a:pt x="28054" y="326488"/>
                </a:lnTo>
                <a:lnTo>
                  <a:pt x="39277" y="367648"/>
                </a:lnTo>
                <a:lnTo>
                  <a:pt x="77619" y="386358"/>
                </a:lnTo>
                <a:lnTo>
                  <a:pt x="146261" y="386358"/>
                </a:lnTo>
                <a:lnTo>
                  <a:pt x="141211" y="391971"/>
                </a:lnTo>
                <a:lnTo>
                  <a:pt x="130924" y="400390"/>
                </a:lnTo>
                <a:lnTo>
                  <a:pt x="117832" y="406003"/>
                </a:lnTo>
                <a:lnTo>
                  <a:pt x="102870" y="409745"/>
                </a:lnTo>
                <a:lnTo>
                  <a:pt x="83230" y="41068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7133763" y="210280"/>
            <a:ext cx="165100" cy="410845"/>
          </a:xfrm>
          <a:custGeom>
            <a:avLst/>
            <a:gdLst/>
            <a:ahLst/>
            <a:cxnLst/>
            <a:rect l="l" t="t" r="r" b="b"/>
            <a:pathLst>
              <a:path w="165100" h="410845">
                <a:moveTo>
                  <a:pt x="86036" y="0"/>
                </a:moveTo>
                <a:lnTo>
                  <a:pt x="129990" y="11225"/>
                </a:lnTo>
                <a:lnTo>
                  <a:pt x="155240" y="47710"/>
                </a:lnTo>
                <a:lnTo>
                  <a:pt x="158045" y="70161"/>
                </a:lnTo>
                <a:lnTo>
                  <a:pt x="158980" y="81387"/>
                </a:lnTo>
                <a:lnTo>
                  <a:pt x="158980" y="92613"/>
                </a:lnTo>
                <a:lnTo>
                  <a:pt x="158980" y="121613"/>
                </a:lnTo>
                <a:lnTo>
                  <a:pt x="131860" y="121613"/>
                </a:lnTo>
                <a:lnTo>
                  <a:pt x="131860" y="86065"/>
                </a:lnTo>
                <a:lnTo>
                  <a:pt x="131860" y="76710"/>
                </a:lnTo>
                <a:lnTo>
                  <a:pt x="131860" y="68290"/>
                </a:lnTo>
                <a:lnTo>
                  <a:pt x="129990" y="58935"/>
                </a:lnTo>
                <a:lnTo>
                  <a:pt x="99129" y="25258"/>
                </a:lnTo>
                <a:lnTo>
                  <a:pt x="85101" y="24322"/>
                </a:lnTo>
                <a:lnTo>
                  <a:pt x="69203" y="26193"/>
                </a:lnTo>
                <a:lnTo>
                  <a:pt x="38342" y="66419"/>
                </a:lnTo>
                <a:lnTo>
                  <a:pt x="37407" y="84194"/>
                </a:lnTo>
                <a:lnTo>
                  <a:pt x="37407" y="96355"/>
                </a:lnTo>
                <a:lnTo>
                  <a:pt x="52370" y="139388"/>
                </a:lnTo>
                <a:lnTo>
                  <a:pt x="86971" y="181485"/>
                </a:lnTo>
                <a:lnTo>
                  <a:pt x="121573" y="217033"/>
                </a:lnTo>
                <a:lnTo>
                  <a:pt x="134666" y="232937"/>
                </a:lnTo>
                <a:lnTo>
                  <a:pt x="159916" y="277840"/>
                </a:lnTo>
                <a:lnTo>
                  <a:pt x="164592" y="316195"/>
                </a:lnTo>
                <a:lnTo>
                  <a:pt x="164592" y="326486"/>
                </a:lnTo>
                <a:lnTo>
                  <a:pt x="163656" y="338647"/>
                </a:lnTo>
                <a:lnTo>
                  <a:pt x="161786" y="349873"/>
                </a:lnTo>
                <a:lnTo>
                  <a:pt x="159916" y="361099"/>
                </a:lnTo>
                <a:lnTo>
                  <a:pt x="130925" y="400390"/>
                </a:lnTo>
                <a:lnTo>
                  <a:pt x="83231" y="410680"/>
                </a:lnTo>
                <a:lnTo>
                  <a:pt x="66397" y="409745"/>
                </a:lnTo>
                <a:lnTo>
                  <a:pt x="24314" y="391970"/>
                </a:lnTo>
                <a:lnTo>
                  <a:pt x="1870" y="349873"/>
                </a:lnTo>
                <a:lnTo>
                  <a:pt x="0" y="330228"/>
                </a:lnTo>
                <a:lnTo>
                  <a:pt x="0" y="274098"/>
                </a:lnTo>
                <a:lnTo>
                  <a:pt x="27120" y="274098"/>
                </a:lnTo>
                <a:lnTo>
                  <a:pt x="27120" y="305905"/>
                </a:lnTo>
                <a:lnTo>
                  <a:pt x="28055" y="326486"/>
                </a:lnTo>
                <a:lnTo>
                  <a:pt x="39277" y="367647"/>
                </a:lnTo>
                <a:lnTo>
                  <a:pt x="77620" y="386357"/>
                </a:lnTo>
                <a:lnTo>
                  <a:pt x="86036" y="386357"/>
                </a:lnTo>
                <a:lnTo>
                  <a:pt x="122508" y="373260"/>
                </a:lnTo>
                <a:lnTo>
                  <a:pt x="136536" y="336776"/>
                </a:lnTo>
                <a:lnTo>
                  <a:pt x="137471" y="320873"/>
                </a:lnTo>
                <a:lnTo>
                  <a:pt x="136536" y="304034"/>
                </a:lnTo>
                <a:lnTo>
                  <a:pt x="120638" y="261937"/>
                </a:lnTo>
                <a:lnTo>
                  <a:pt x="96323" y="232001"/>
                </a:lnTo>
                <a:lnTo>
                  <a:pt x="78555" y="214227"/>
                </a:lnTo>
                <a:lnTo>
                  <a:pt x="60786" y="195517"/>
                </a:lnTo>
                <a:lnTo>
                  <a:pt x="32731" y="163710"/>
                </a:lnTo>
                <a:lnTo>
                  <a:pt x="11222" y="110387"/>
                </a:lnTo>
                <a:lnTo>
                  <a:pt x="9351" y="88871"/>
                </a:lnTo>
                <a:lnTo>
                  <a:pt x="9351" y="77645"/>
                </a:lnTo>
                <a:lnTo>
                  <a:pt x="20574" y="31806"/>
                </a:lnTo>
                <a:lnTo>
                  <a:pt x="50499" y="6548"/>
                </a:lnTo>
                <a:lnTo>
                  <a:pt x="66397" y="1870"/>
                </a:lnTo>
                <a:lnTo>
                  <a:pt x="86036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/>
          <p:nvPr/>
        </p:nvSpPr>
        <p:spPr>
          <a:xfrm>
            <a:off x="7471364" y="228569"/>
            <a:ext cx="140335" cy="0"/>
          </a:xfrm>
          <a:custGeom>
            <a:avLst/>
            <a:gdLst/>
            <a:ahLst/>
            <a:cxnLst/>
            <a:rect l="l" t="t" r="r" b="b"/>
            <a:pathLst>
              <a:path w="140334">
                <a:moveTo>
                  <a:pt x="0" y="0"/>
                </a:moveTo>
                <a:lnTo>
                  <a:pt x="140276" y="0"/>
                </a:lnTo>
              </a:path>
            </a:pathLst>
          </a:custGeom>
          <a:ln w="241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/>
          <p:nvPr/>
        </p:nvSpPr>
        <p:spPr>
          <a:xfrm>
            <a:off x="7484923" y="240636"/>
            <a:ext cx="0" cy="154305"/>
          </a:xfrm>
          <a:custGeom>
            <a:avLst/>
            <a:gdLst/>
            <a:ahLst/>
            <a:cxnLst/>
            <a:rect l="l" t="t" r="r" b="b"/>
            <a:pathLst>
              <a:path h="154304">
                <a:moveTo>
                  <a:pt x="0" y="0"/>
                </a:moveTo>
                <a:lnTo>
                  <a:pt x="0" y="153695"/>
                </a:lnTo>
              </a:path>
            </a:pathLst>
          </a:custGeom>
          <a:ln w="271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/>
          <p:nvPr/>
        </p:nvSpPr>
        <p:spPr>
          <a:xfrm>
            <a:off x="7471364" y="406399"/>
            <a:ext cx="127635" cy="0"/>
          </a:xfrm>
          <a:custGeom>
            <a:avLst/>
            <a:gdLst/>
            <a:ahLst/>
            <a:cxnLst/>
            <a:rect l="l" t="t" r="r" b="b"/>
            <a:pathLst>
              <a:path w="127634">
                <a:moveTo>
                  <a:pt x="0" y="0"/>
                </a:moveTo>
                <a:lnTo>
                  <a:pt x="127183" y="0"/>
                </a:lnTo>
              </a:path>
            </a:pathLst>
          </a:custGeom>
          <a:ln w="241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26"/>
          <p:cNvSpPr/>
          <p:nvPr/>
        </p:nvSpPr>
        <p:spPr>
          <a:xfrm>
            <a:off x="7484923" y="418466"/>
            <a:ext cx="0" cy="197485"/>
          </a:xfrm>
          <a:custGeom>
            <a:avLst/>
            <a:gdLst/>
            <a:ahLst/>
            <a:cxnLst/>
            <a:rect l="l" t="t" r="r" b="b"/>
            <a:pathLst>
              <a:path h="197484">
                <a:moveTo>
                  <a:pt x="0" y="0"/>
                </a:moveTo>
                <a:lnTo>
                  <a:pt x="0" y="196882"/>
                </a:lnTo>
              </a:path>
            </a:pathLst>
          </a:custGeom>
          <a:ln w="271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27"/>
          <p:cNvSpPr/>
          <p:nvPr/>
        </p:nvSpPr>
        <p:spPr>
          <a:xfrm>
            <a:off x="7471363" y="215893"/>
            <a:ext cx="140335" cy="400050"/>
          </a:xfrm>
          <a:custGeom>
            <a:avLst/>
            <a:gdLst/>
            <a:ahLst/>
            <a:cxnLst/>
            <a:rect l="l" t="t" r="r" b="b"/>
            <a:pathLst>
              <a:path w="140334" h="400050">
                <a:moveTo>
                  <a:pt x="0" y="0"/>
                </a:moveTo>
                <a:lnTo>
                  <a:pt x="140277" y="0"/>
                </a:lnTo>
                <a:lnTo>
                  <a:pt x="140277" y="25258"/>
                </a:lnTo>
                <a:lnTo>
                  <a:pt x="27120" y="25258"/>
                </a:lnTo>
                <a:lnTo>
                  <a:pt x="27120" y="178678"/>
                </a:lnTo>
                <a:lnTo>
                  <a:pt x="127184" y="178678"/>
                </a:lnTo>
                <a:lnTo>
                  <a:pt x="127184" y="203001"/>
                </a:lnTo>
                <a:lnTo>
                  <a:pt x="27120" y="203001"/>
                </a:lnTo>
                <a:lnTo>
                  <a:pt x="27120" y="399454"/>
                </a:lnTo>
                <a:lnTo>
                  <a:pt x="0" y="399454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object 28"/>
          <p:cNvSpPr/>
          <p:nvPr/>
        </p:nvSpPr>
        <p:spPr>
          <a:xfrm>
            <a:off x="7640631" y="212151"/>
            <a:ext cx="161290" cy="408305"/>
          </a:xfrm>
          <a:custGeom>
            <a:avLst/>
            <a:gdLst/>
            <a:ahLst/>
            <a:cxnLst/>
            <a:rect l="l" t="t" r="r" b="b"/>
            <a:pathLst>
              <a:path w="161290" h="408305">
                <a:moveTo>
                  <a:pt x="79490" y="407874"/>
                </a:moveTo>
                <a:lnTo>
                  <a:pt x="28053" y="394777"/>
                </a:lnTo>
                <a:lnTo>
                  <a:pt x="3740" y="356421"/>
                </a:lnTo>
                <a:lnTo>
                  <a:pt x="0" y="320873"/>
                </a:lnTo>
                <a:lnTo>
                  <a:pt x="0" y="87000"/>
                </a:lnTo>
                <a:lnTo>
                  <a:pt x="10286" y="37420"/>
                </a:lnTo>
                <a:lnTo>
                  <a:pt x="43951" y="6547"/>
                </a:lnTo>
                <a:lnTo>
                  <a:pt x="80425" y="0"/>
                </a:lnTo>
                <a:lnTo>
                  <a:pt x="100999" y="934"/>
                </a:lnTo>
                <a:lnTo>
                  <a:pt x="117832" y="5612"/>
                </a:lnTo>
                <a:lnTo>
                  <a:pt x="130923" y="12160"/>
                </a:lnTo>
                <a:lnTo>
                  <a:pt x="141213" y="21517"/>
                </a:lnTo>
                <a:lnTo>
                  <a:pt x="143253" y="24323"/>
                </a:lnTo>
                <a:lnTo>
                  <a:pt x="80425" y="24323"/>
                </a:lnTo>
                <a:lnTo>
                  <a:pt x="64527" y="26193"/>
                </a:lnTo>
                <a:lnTo>
                  <a:pt x="30859" y="59870"/>
                </a:lnTo>
                <a:lnTo>
                  <a:pt x="27120" y="85128"/>
                </a:lnTo>
                <a:lnTo>
                  <a:pt x="27120" y="319002"/>
                </a:lnTo>
                <a:lnTo>
                  <a:pt x="36471" y="361099"/>
                </a:lnTo>
                <a:lnTo>
                  <a:pt x="81359" y="383550"/>
                </a:lnTo>
                <a:lnTo>
                  <a:pt x="142460" y="383550"/>
                </a:lnTo>
                <a:lnTo>
                  <a:pt x="141213" y="385421"/>
                </a:lnTo>
                <a:lnTo>
                  <a:pt x="129990" y="394777"/>
                </a:lnTo>
                <a:lnTo>
                  <a:pt x="116897" y="402260"/>
                </a:lnTo>
                <a:lnTo>
                  <a:pt x="100063" y="406003"/>
                </a:lnTo>
                <a:lnTo>
                  <a:pt x="79490" y="407874"/>
                </a:lnTo>
                <a:close/>
              </a:path>
              <a:path w="161290" h="408305">
                <a:moveTo>
                  <a:pt x="142460" y="383550"/>
                </a:moveTo>
                <a:lnTo>
                  <a:pt x="81359" y="383550"/>
                </a:lnTo>
                <a:lnTo>
                  <a:pt x="96324" y="381680"/>
                </a:lnTo>
                <a:lnTo>
                  <a:pt x="108481" y="377002"/>
                </a:lnTo>
                <a:lnTo>
                  <a:pt x="132795" y="337713"/>
                </a:lnTo>
                <a:lnTo>
                  <a:pt x="134666" y="315259"/>
                </a:lnTo>
                <a:lnTo>
                  <a:pt x="134666" y="105710"/>
                </a:lnTo>
                <a:lnTo>
                  <a:pt x="130923" y="66420"/>
                </a:lnTo>
                <a:lnTo>
                  <a:pt x="102869" y="28063"/>
                </a:lnTo>
                <a:lnTo>
                  <a:pt x="80425" y="24323"/>
                </a:lnTo>
                <a:lnTo>
                  <a:pt x="143253" y="24323"/>
                </a:lnTo>
                <a:lnTo>
                  <a:pt x="159914" y="70160"/>
                </a:lnTo>
                <a:lnTo>
                  <a:pt x="160850" y="84194"/>
                </a:lnTo>
                <a:lnTo>
                  <a:pt x="160850" y="337713"/>
                </a:lnTo>
                <a:lnTo>
                  <a:pt x="158044" y="349873"/>
                </a:lnTo>
                <a:lnTo>
                  <a:pt x="154306" y="362970"/>
                </a:lnTo>
                <a:lnTo>
                  <a:pt x="148693" y="374196"/>
                </a:lnTo>
                <a:lnTo>
                  <a:pt x="142460" y="3835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object 29"/>
          <p:cNvSpPr/>
          <p:nvPr/>
        </p:nvSpPr>
        <p:spPr>
          <a:xfrm>
            <a:off x="7667751" y="236474"/>
            <a:ext cx="107950" cy="359410"/>
          </a:xfrm>
          <a:custGeom>
            <a:avLst/>
            <a:gdLst/>
            <a:ahLst/>
            <a:cxnLst/>
            <a:rect l="l" t="t" r="r" b="b"/>
            <a:pathLst>
              <a:path w="107950" h="359409">
                <a:moveTo>
                  <a:pt x="53305" y="0"/>
                </a:moveTo>
                <a:lnTo>
                  <a:pt x="15898" y="14032"/>
                </a:lnTo>
                <a:lnTo>
                  <a:pt x="0" y="60806"/>
                </a:lnTo>
                <a:lnTo>
                  <a:pt x="0" y="294679"/>
                </a:lnTo>
                <a:lnTo>
                  <a:pt x="9351" y="336776"/>
                </a:lnTo>
                <a:lnTo>
                  <a:pt x="54240" y="359228"/>
                </a:lnTo>
                <a:lnTo>
                  <a:pt x="69203" y="357357"/>
                </a:lnTo>
                <a:lnTo>
                  <a:pt x="102870" y="324615"/>
                </a:lnTo>
                <a:lnTo>
                  <a:pt x="106610" y="302163"/>
                </a:lnTo>
                <a:lnTo>
                  <a:pt x="107545" y="290937"/>
                </a:lnTo>
                <a:lnTo>
                  <a:pt x="107545" y="81387"/>
                </a:lnTo>
                <a:lnTo>
                  <a:pt x="106610" y="59871"/>
                </a:lnTo>
                <a:lnTo>
                  <a:pt x="92583" y="16838"/>
                </a:lnTo>
                <a:lnTo>
                  <a:pt x="65462" y="935"/>
                </a:lnTo>
                <a:lnTo>
                  <a:pt x="53305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object 30"/>
          <p:cNvSpPr/>
          <p:nvPr/>
        </p:nvSpPr>
        <p:spPr>
          <a:xfrm>
            <a:off x="7640631" y="212151"/>
            <a:ext cx="161290" cy="408305"/>
          </a:xfrm>
          <a:custGeom>
            <a:avLst/>
            <a:gdLst/>
            <a:ahLst/>
            <a:cxnLst/>
            <a:rect l="l" t="t" r="r" b="b"/>
            <a:pathLst>
              <a:path w="161290" h="408305">
                <a:moveTo>
                  <a:pt x="80425" y="0"/>
                </a:moveTo>
                <a:lnTo>
                  <a:pt x="130925" y="12161"/>
                </a:lnTo>
                <a:lnTo>
                  <a:pt x="154305" y="43968"/>
                </a:lnTo>
                <a:lnTo>
                  <a:pt x="160851" y="84194"/>
                </a:lnTo>
                <a:lnTo>
                  <a:pt x="160851" y="97291"/>
                </a:lnTo>
                <a:lnTo>
                  <a:pt x="160851" y="324615"/>
                </a:lnTo>
                <a:lnTo>
                  <a:pt x="160851" y="337712"/>
                </a:lnTo>
                <a:lnTo>
                  <a:pt x="158045" y="349873"/>
                </a:lnTo>
                <a:lnTo>
                  <a:pt x="141212" y="385422"/>
                </a:lnTo>
                <a:lnTo>
                  <a:pt x="100064" y="406003"/>
                </a:lnTo>
                <a:lnTo>
                  <a:pt x="79490" y="407874"/>
                </a:lnTo>
                <a:lnTo>
                  <a:pt x="58916" y="406938"/>
                </a:lnTo>
                <a:lnTo>
                  <a:pt x="16833" y="384486"/>
                </a:lnTo>
                <a:lnTo>
                  <a:pt x="935" y="339583"/>
                </a:lnTo>
                <a:lnTo>
                  <a:pt x="0" y="320873"/>
                </a:lnTo>
                <a:lnTo>
                  <a:pt x="0" y="87000"/>
                </a:lnTo>
                <a:lnTo>
                  <a:pt x="10287" y="37419"/>
                </a:lnTo>
                <a:lnTo>
                  <a:pt x="43953" y="6548"/>
                </a:lnTo>
                <a:lnTo>
                  <a:pt x="60786" y="935"/>
                </a:lnTo>
                <a:lnTo>
                  <a:pt x="80425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" name="object 31"/>
          <p:cNvSpPr/>
          <p:nvPr/>
        </p:nvSpPr>
        <p:spPr>
          <a:xfrm>
            <a:off x="7871619" y="215893"/>
            <a:ext cx="173990" cy="400050"/>
          </a:xfrm>
          <a:custGeom>
            <a:avLst/>
            <a:gdLst/>
            <a:ahLst/>
            <a:cxnLst/>
            <a:rect l="l" t="t" r="r" b="b"/>
            <a:pathLst>
              <a:path w="173990" h="400050">
                <a:moveTo>
                  <a:pt x="28057" y="399455"/>
                </a:moveTo>
                <a:lnTo>
                  <a:pt x="0" y="399455"/>
                </a:lnTo>
                <a:lnTo>
                  <a:pt x="0" y="0"/>
                </a:lnTo>
                <a:lnTo>
                  <a:pt x="79491" y="0"/>
                </a:lnTo>
                <a:lnTo>
                  <a:pt x="99131" y="1871"/>
                </a:lnTo>
                <a:lnTo>
                  <a:pt x="116898" y="5612"/>
                </a:lnTo>
                <a:lnTo>
                  <a:pt x="130927" y="12162"/>
                </a:lnTo>
                <a:lnTo>
                  <a:pt x="141214" y="22452"/>
                </a:lnTo>
                <a:lnTo>
                  <a:pt x="142508" y="24322"/>
                </a:lnTo>
                <a:lnTo>
                  <a:pt x="28057" y="24322"/>
                </a:lnTo>
                <a:lnTo>
                  <a:pt x="28057" y="181484"/>
                </a:lnTo>
                <a:lnTo>
                  <a:pt x="140798" y="181484"/>
                </a:lnTo>
                <a:lnTo>
                  <a:pt x="137472" y="185227"/>
                </a:lnTo>
                <a:lnTo>
                  <a:pt x="129055" y="191776"/>
                </a:lnTo>
                <a:lnTo>
                  <a:pt x="119705" y="196454"/>
                </a:lnTo>
                <a:lnTo>
                  <a:pt x="109418" y="200195"/>
                </a:lnTo>
                <a:lnTo>
                  <a:pt x="100064" y="203001"/>
                </a:lnTo>
                <a:lnTo>
                  <a:pt x="100768" y="204873"/>
                </a:lnTo>
                <a:lnTo>
                  <a:pt x="28057" y="204873"/>
                </a:lnTo>
                <a:lnTo>
                  <a:pt x="28057" y="399455"/>
                </a:lnTo>
                <a:close/>
              </a:path>
              <a:path w="173990" h="400050">
                <a:moveTo>
                  <a:pt x="140798" y="181484"/>
                </a:moveTo>
                <a:lnTo>
                  <a:pt x="78558" y="181484"/>
                </a:lnTo>
                <a:lnTo>
                  <a:pt x="93520" y="179614"/>
                </a:lnTo>
                <a:lnTo>
                  <a:pt x="104742" y="176807"/>
                </a:lnTo>
                <a:lnTo>
                  <a:pt x="127185" y="140323"/>
                </a:lnTo>
                <a:lnTo>
                  <a:pt x="127185" y="77646"/>
                </a:lnTo>
                <a:lnTo>
                  <a:pt x="115029" y="34613"/>
                </a:lnTo>
                <a:lnTo>
                  <a:pt x="82296" y="24322"/>
                </a:lnTo>
                <a:lnTo>
                  <a:pt x="142508" y="24322"/>
                </a:lnTo>
                <a:lnTo>
                  <a:pt x="149631" y="34613"/>
                </a:lnTo>
                <a:lnTo>
                  <a:pt x="154306" y="50516"/>
                </a:lnTo>
                <a:lnTo>
                  <a:pt x="156176" y="70162"/>
                </a:lnTo>
                <a:lnTo>
                  <a:pt x="156176" y="136580"/>
                </a:lnTo>
                <a:lnTo>
                  <a:pt x="154306" y="152484"/>
                </a:lnTo>
                <a:lnTo>
                  <a:pt x="150565" y="165580"/>
                </a:lnTo>
                <a:lnTo>
                  <a:pt x="144954" y="176807"/>
                </a:lnTo>
                <a:lnTo>
                  <a:pt x="140798" y="181484"/>
                </a:lnTo>
                <a:close/>
              </a:path>
              <a:path w="173990" h="400050">
                <a:moveTo>
                  <a:pt x="173944" y="399455"/>
                </a:moveTo>
                <a:lnTo>
                  <a:pt x="144019" y="399455"/>
                </a:lnTo>
                <a:lnTo>
                  <a:pt x="71073" y="204873"/>
                </a:lnTo>
                <a:lnTo>
                  <a:pt x="100768" y="204873"/>
                </a:lnTo>
                <a:lnTo>
                  <a:pt x="173944" y="39945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object 32"/>
          <p:cNvSpPr/>
          <p:nvPr/>
        </p:nvSpPr>
        <p:spPr>
          <a:xfrm>
            <a:off x="7899676" y="240216"/>
            <a:ext cx="99695" cy="157480"/>
          </a:xfrm>
          <a:custGeom>
            <a:avLst/>
            <a:gdLst/>
            <a:ahLst/>
            <a:cxnLst/>
            <a:rect l="l" t="t" r="r" b="b"/>
            <a:pathLst>
              <a:path w="99695" h="157479">
                <a:moveTo>
                  <a:pt x="0" y="0"/>
                </a:moveTo>
                <a:lnTo>
                  <a:pt x="0" y="157162"/>
                </a:lnTo>
                <a:lnTo>
                  <a:pt x="50499" y="157162"/>
                </a:lnTo>
                <a:lnTo>
                  <a:pt x="91647" y="141259"/>
                </a:lnTo>
                <a:lnTo>
                  <a:pt x="99129" y="116000"/>
                </a:lnTo>
                <a:lnTo>
                  <a:pt x="99129" y="53322"/>
                </a:lnTo>
                <a:lnTo>
                  <a:pt x="86971" y="10290"/>
                </a:lnTo>
                <a:lnTo>
                  <a:pt x="54240" y="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" name="object 33"/>
          <p:cNvSpPr/>
          <p:nvPr/>
        </p:nvSpPr>
        <p:spPr>
          <a:xfrm>
            <a:off x="7871621" y="215893"/>
            <a:ext cx="173990" cy="400050"/>
          </a:xfrm>
          <a:custGeom>
            <a:avLst/>
            <a:gdLst/>
            <a:ahLst/>
            <a:cxnLst/>
            <a:rect l="l" t="t" r="r" b="b"/>
            <a:pathLst>
              <a:path w="173990" h="400050">
                <a:moveTo>
                  <a:pt x="0" y="0"/>
                </a:moveTo>
                <a:lnTo>
                  <a:pt x="79490" y="0"/>
                </a:lnTo>
                <a:lnTo>
                  <a:pt x="99129" y="1870"/>
                </a:lnTo>
                <a:lnTo>
                  <a:pt x="141212" y="22451"/>
                </a:lnTo>
                <a:lnTo>
                  <a:pt x="156175" y="70161"/>
                </a:lnTo>
                <a:lnTo>
                  <a:pt x="156175" y="136581"/>
                </a:lnTo>
                <a:lnTo>
                  <a:pt x="144953" y="176807"/>
                </a:lnTo>
                <a:lnTo>
                  <a:pt x="109416" y="200195"/>
                </a:lnTo>
                <a:lnTo>
                  <a:pt x="100064" y="203001"/>
                </a:lnTo>
                <a:lnTo>
                  <a:pt x="173943" y="399454"/>
                </a:lnTo>
                <a:lnTo>
                  <a:pt x="144018" y="399454"/>
                </a:lnTo>
                <a:lnTo>
                  <a:pt x="71073" y="204872"/>
                </a:lnTo>
                <a:lnTo>
                  <a:pt x="28055" y="204872"/>
                </a:lnTo>
                <a:lnTo>
                  <a:pt x="28055" y="399454"/>
                </a:lnTo>
                <a:lnTo>
                  <a:pt x="0" y="399454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object 34"/>
          <p:cNvSpPr/>
          <p:nvPr/>
        </p:nvSpPr>
        <p:spPr>
          <a:xfrm>
            <a:off x="8179296" y="215893"/>
            <a:ext cx="159385" cy="400050"/>
          </a:xfrm>
          <a:custGeom>
            <a:avLst/>
            <a:gdLst/>
            <a:ahLst/>
            <a:cxnLst/>
            <a:rect l="l" t="t" r="r" b="b"/>
            <a:pathLst>
              <a:path w="159384" h="400050">
                <a:moveTo>
                  <a:pt x="52369" y="399455"/>
                </a:moveTo>
                <a:lnTo>
                  <a:pt x="0" y="399455"/>
                </a:lnTo>
                <a:lnTo>
                  <a:pt x="0" y="0"/>
                </a:lnTo>
                <a:lnTo>
                  <a:pt x="34598" y="0"/>
                </a:lnTo>
                <a:lnTo>
                  <a:pt x="70137" y="1871"/>
                </a:lnTo>
                <a:lnTo>
                  <a:pt x="86971" y="5612"/>
                </a:lnTo>
                <a:lnTo>
                  <a:pt x="103803" y="11225"/>
                </a:lnTo>
                <a:lnTo>
                  <a:pt x="118765" y="20581"/>
                </a:lnTo>
                <a:lnTo>
                  <a:pt x="124807" y="26193"/>
                </a:lnTo>
                <a:lnTo>
                  <a:pt x="27118" y="26193"/>
                </a:lnTo>
                <a:lnTo>
                  <a:pt x="27118" y="374196"/>
                </a:lnTo>
                <a:lnTo>
                  <a:pt x="125314" y="374196"/>
                </a:lnTo>
                <a:lnTo>
                  <a:pt x="123443" y="376068"/>
                </a:lnTo>
                <a:lnTo>
                  <a:pt x="110350" y="385422"/>
                </a:lnTo>
                <a:lnTo>
                  <a:pt x="94452" y="392906"/>
                </a:lnTo>
                <a:lnTo>
                  <a:pt x="74812" y="397583"/>
                </a:lnTo>
                <a:lnTo>
                  <a:pt x="52369" y="399455"/>
                </a:lnTo>
                <a:close/>
              </a:path>
              <a:path w="159384" h="400050">
                <a:moveTo>
                  <a:pt x="125314" y="374196"/>
                </a:moveTo>
                <a:lnTo>
                  <a:pt x="50497" y="374196"/>
                </a:lnTo>
                <a:lnTo>
                  <a:pt x="70137" y="373261"/>
                </a:lnTo>
                <a:lnTo>
                  <a:pt x="87905" y="367648"/>
                </a:lnTo>
                <a:lnTo>
                  <a:pt x="121571" y="332099"/>
                </a:lnTo>
                <a:lnTo>
                  <a:pt x="130924" y="289067"/>
                </a:lnTo>
                <a:lnTo>
                  <a:pt x="131857" y="261001"/>
                </a:lnTo>
                <a:lnTo>
                  <a:pt x="131857" y="130034"/>
                </a:lnTo>
                <a:lnTo>
                  <a:pt x="123443" y="76710"/>
                </a:lnTo>
                <a:lnTo>
                  <a:pt x="96322" y="38356"/>
                </a:lnTo>
                <a:lnTo>
                  <a:pt x="58914" y="26193"/>
                </a:lnTo>
                <a:lnTo>
                  <a:pt x="124807" y="26193"/>
                </a:lnTo>
                <a:lnTo>
                  <a:pt x="148692" y="63613"/>
                </a:lnTo>
                <a:lnTo>
                  <a:pt x="157109" y="105710"/>
                </a:lnTo>
                <a:lnTo>
                  <a:pt x="158979" y="131904"/>
                </a:lnTo>
                <a:lnTo>
                  <a:pt x="158979" y="287195"/>
                </a:lnTo>
                <a:lnTo>
                  <a:pt x="153368" y="326486"/>
                </a:lnTo>
                <a:lnTo>
                  <a:pt x="133730" y="365776"/>
                </a:lnTo>
                <a:lnTo>
                  <a:pt x="125314" y="37419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" name="object 35"/>
          <p:cNvSpPr/>
          <p:nvPr/>
        </p:nvSpPr>
        <p:spPr>
          <a:xfrm>
            <a:off x="8206416" y="242087"/>
            <a:ext cx="104775" cy="348615"/>
          </a:xfrm>
          <a:custGeom>
            <a:avLst/>
            <a:gdLst/>
            <a:ahLst/>
            <a:cxnLst/>
            <a:rect l="l" t="t" r="r" b="b"/>
            <a:pathLst>
              <a:path w="104775" h="348615">
                <a:moveTo>
                  <a:pt x="0" y="0"/>
                </a:moveTo>
                <a:lnTo>
                  <a:pt x="0" y="348002"/>
                </a:lnTo>
                <a:lnTo>
                  <a:pt x="23379" y="348002"/>
                </a:lnTo>
                <a:lnTo>
                  <a:pt x="74814" y="333034"/>
                </a:lnTo>
                <a:lnTo>
                  <a:pt x="100064" y="286260"/>
                </a:lnTo>
                <a:lnTo>
                  <a:pt x="104740" y="234808"/>
                </a:lnTo>
                <a:lnTo>
                  <a:pt x="104740" y="136581"/>
                </a:lnTo>
                <a:lnTo>
                  <a:pt x="104740" y="121613"/>
                </a:lnTo>
                <a:lnTo>
                  <a:pt x="104740" y="103839"/>
                </a:lnTo>
                <a:lnTo>
                  <a:pt x="102870" y="85129"/>
                </a:lnTo>
                <a:lnTo>
                  <a:pt x="90712" y="35548"/>
                </a:lnTo>
                <a:lnTo>
                  <a:pt x="56110" y="5612"/>
                </a:lnTo>
                <a:lnTo>
                  <a:pt x="31796" y="0"/>
                </a:lnTo>
                <a:lnTo>
                  <a:pt x="21509" y="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object 36"/>
          <p:cNvSpPr/>
          <p:nvPr/>
        </p:nvSpPr>
        <p:spPr>
          <a:xfrm>
            <a:off x="8179296" y="215893"/>
            <a:ext cx="159385" cy="400050"/>
          </a:xfrm>
          <a:custGeom>
            <a:avLst/>
            <a:gdLst/>
            <a:ahLst/>
            <a:cxnLst/>
            <a:rect l="l" t="t" r="r" b="b"/>
            <a:pathLst>
              <a:path w="159384" h="400050">
                <a:moveTo>
                  <a:pt x="0" y="0"/>
                </a:moveTo>
                <a:lnTo>
                  <a:pt x="34601" y="0"/>
                </a:lnTo>
                <a:lnTo>
                  <a:pt x="52370" y="935"/>
                </a:lnTo>
                <a:lnTo>
                  <a:pt x="70138" y="1870"/>
                </a:lnTo>
                <a:lnTo>
                  <a:pt x="118768" y="20580"/>
                </a:lnTo>
                <a:lnTo>
                  <a:pt x="148693" y="63613"/>
                </a:lnTo>
                <a:lnTo>
                  <a:pt x="157110" y="105710"/>
                </a:lnTo>
                <a:lnTo>
                  <a:pt x="158980" y="131904"/>
                </a:lnTo>
                <a:lnTo>
                  <a:pt x="158980" y="163710"/>
                </a:lnTo>
                <a:lnTo>
                  <a:pt x="158980" y="275969"/>
                </a:lnTo>
                <a:lnTo>
                  <a:pt x="158980" y="287195"/>
                </a:lnTo>
                <a:lnTo>
                  <a:pt x="158045" y="299357"/>
                </a:lnTo>
                <a:lnTo>
                  <a:pt x="148693" y="339583"/>
                </a:lnTo>
                <a:lnTo>
                  <a:pt x="123444" y="376067"/>
                </a:lnTo>
                <a:lnTo>
                  <a:pt x="74814" y="397583"/>
                </a:lnTo>
                <a:lnTo>
                  <a:pt x="52370" y="399454"/>
                </a:lnTo>
                <a:lnTo>
                  <a:pt x="0" y="399454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" name="object 37"/>
          <p:cNvSpPr/>
          <p:nvPr/>
        </p:nvSpPr>
        <p:spPr>
          <a:xfrm>
            <a:off x="8412155" y="215892"/>
            <a:ext cx="159385" cy="406400"/>
          </a:xfrm>
          <a:custGeom>
            <a:avLst/>
            <a:gdLst/>
            <a:ahLst/>
            <a:cxnLst/>
            <a:rect l="l" t="t" r="r" b="b"/>
            <a:pathLst>
              <a:path w="159384" h="406400">
                <a:moveTo>
                  <a:pt x="78555" y="406003"/>
                </a:moveTo>
                <a:lnTo>
                  <a:pt x="40213" y="398520"/>
                </a:lnTo>
                <a:lnTo>
                  <a:pt x="11223" y="371389"/>
                </a:lnTo>
                <a:lnTo>
                  <a:pt x="0" y="319938"/>
                </a:lnTo>
                <a:lnTo>
                  <a:pt x="0" y="0"/>
                </a:lnTo>
                <a:lnTo>
                  <a:pt x="27121" y="0"/>
                </a:lnTo>
                <a:lnTo>
                  <a:pt x="27121" y="309649"/>
                </a:lnTo>
                <a:lnTo>
                  <a:pt x="28054" y="322745"/>
                </a:lnTo>
                <a:lnTo>
                  <a:pt x="42083" y="367649"/>
                </a:lnTo>
                <a:lnTo>
                  <a:pt x="80427" y="379810"/>
                </a:lnTo>
                <a:lnTo>
                  <a:pt x="141932" y="379810"/>
                </a:lnTo>
                <a:lnTo>
                  <a:pt x="135602" y="387293"/>
                </a:lnTo>
                <a:lnTo>
                  <a:pt x="123444" y="395713"/>
                </a:lnTo>
                <a:lnTo>
                  <a:pt x="110351" y="401326"/>
                </a:lnTo>
                <a:lnTo>
                  <a:pt x="95389" y="405069"/>
                </a:lnTo>
                <a:lnTo>
                  <a:pt x="78555" y="406003"/>
                </a:lnTo>
                <a:close/>
              </a:path>
              <a:path w="159384" h="406400">
                <a:moveTo>
                  <a:pt x="141932" y="379810"/>
                </a:moveTo>
                <a:lnTo>
                  <a:pt x="80427" y="379810"/>
                </a:lnTo>
                <a:lnTo>
                  <a:pt x="96325" y="378873"/>
                </a:lnTo>
                <a:lnTo>
                  <a:pt x="108482" y="374196"/>
                </a:lnTo>
                <a:lnTo>
                  <a:pt x="117832" y="366713"/>
                </a:lnTo>
                <a:lnTo>
                  <a:pt x="124380" y="356422"/>
                </a:lnTo>
                <a:lnTo>
                  <a:pt x="129055" y="344262"/>
                </a:lnTo>
                <a:lnTo>
                  <a:pt x="130924" y="329292"/>
                </a:lnTo>
                <a:lnTo>
                  <a:pt x="130924" y="0"/>
                </a:lnTo>
                <a:lnTo>
                  <a:pt x="158981" y="0"/>
                </a:lnTo>
                <a:lnTo>
                  <a:pt x="158981" y="319938"/>
                </a:lnTo>
                <a:lnTo>
                  <a:pt x="157109" y="342389"/>
                </a:lnTo>
                <a:lnTo>
                  <a:pt x="152434" y="360165"/>
                </a:lnTo>
                <a:lnTo>
                  <a:pt x="145889" y="375132"/>
                </a:lnTo>
                <a:lnTo>
                  <a:pt x="141932" y="3798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" name="object 38"/>
          <p:cNvSpPr/>
          <p:nvPr/>
        </p:nvSpPr>
        <p:spPr>
          <a:xfrm>
            <a:off x="8412156" y="215893"/>
            <a:ext cx="159385" cy="406400"/>
          </a:xfrm>
          <a:custGeom>
            <a:avLst/>
            <a:gdLst/>
            <a:ahLst/>
            <a:cxnLst/>
            <a:rect l="l" t="t" r="r" b="b"/>
            <a:pathLst>
              <a:path w="159384" h="406400">
                <a:moveTo>
                  <a:pt x="0" y="0"/>
                </a:moveTo>
                <a:lnTo>
                  <a:pt x="27120" y="0"/>
                </a:lnTo>
                <a:lnTo>
                  <a:pt x="27120" y="309647"/>
                </a:lnTo>
                <a:lnTo>
                  <a:pt x="28055" y="322744"/>
                </a:lnTo>
                <a:lnTo>
                  <a:pt x="42083" y="367647"/>
                </a:lnTo>
                <a:lnTo>
                  <a:pt x="80425" y="379809"/>
                </a:lnTo>
                <a:lnTo>
                  <a:pt x="96323" y="378873"/>
                </a:lnTo>
                <a:lnTo>
                  <a:pt x="129055" y="344260"/>
                </a:lnTo>
                <a:lnTo>
                  <a:pt x="130925" y="329292"/>
                </a:lnTo>
                <a:lnTo>
                  <a:pt x="130925" y="313389"/>
                </a:lnTo>
                <a:lnTo>
                  <a:pt x="130925" y="0"/>
                </a:lnTo>
                <a:lnTo>
                  <a:pt x="158980" y="0"/>
                </a:lnTo>
                <a:lnTo>
                  <a:pt x="158980" y="319937"/>
                </a:lnTo>
                <a:lnTo>
                  <a:pt x="152434" y="360164"/>
                </a:lnTo>
                <a:lnTo>
                  <a:pt x="123444" y="395712"/>
                </a:lnTo>
                <a:lnTo>
                  <a:pt x="78555" y="406003"/>
                </a:lnTo>
                <a:lnTo>
                  <a:pt x="65462" y="405067"/>
                </a:lnTo>
                <a:lnTo>
                  <a:pt x="28990" y="391970"/>
                </a:lnTo>
                <a:lnTo>
                  <a:pt x="5611" y="357357"/>
                </a:lnTo>
                <a:lnTo>
                  <a:pt x="0" y="319937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" name="object 39"/>
          <p:cNvSpPr/>
          <p:nvPr/>
        </p:nvSpPr>
        <p:spPr>
          <a:xfrm>
            <a:off x="8652498" y="215893"/>
            <a:ext cx="159385" cy="400050"/>
          </a:xfrm>
          <a:custGeom>
            <a:avLst/>
            <a:gdLst/>
            <a:ahLst/>
            <a:cxnLst/>
            <a:rect l="l" t="t" r="r" b="b"/>
            <a:pathLst>
              <a:path w="159384" h="400050">
                <a:moveTo>
                  <a:pt x="26185" y="399455"/>
                </a:moveTo>
                <a:lnTo>
                  <a:pt x="0" y="399455"/>
                </a:lnTo>
                <a:lnTo>
                  <a:pt x="0" y="0"/>
                </a:lnTo>
                <a:lnTo>
                  <a:pt x="41147" y="0"/>
                </a:lnTo>
                <a:lnTo>
                  <a:pt x="46717" y="22452"/>
                </a:lnTo>
                <a:lnTo>
                  <a:pt x="24314" y="22452"/>
                </a:lnTo>
                <a:lnTo>
                  <a:pt x="24314" y="70162"/>
                </a:lnTo>
                <a:lnTo>
                  <a:pt x="25248" y="93550"/>
                </a:lnTo>
                <a:lnTo>
                  <a:pt x="25248" y="211420"/>
                </a:lnTo>
                <a:lnTo>
                  <a:pt x="26185" y="243228"/>
                </a:lnTo>
                <a:lnTo>
                  <a:pt x="26185" y="399455"/>
                </a:lnTo>
                <a:close/>
              </a:path>
              <a:path w="159384" h="400050">
                <a:moveTo>
                  <a:pt x="158979" y="384486"/>
                </a:moveTo>
                <a:lnTo>
                  <a:pt x="136535" y="384486"/>
                </a:lnTo>
                <a:lnTo>
                  <a:pt x="136535" y="371389"/>
                </a:lnTo>
                <a:lnTo>
                  <a:pt x="135600" y="357358"/>
                </a:lnTo>
                <a:lnTo>
                  <a:pt x="135600" y="289067"/>
                </a:lnTo>
                <a:lnTo>
                  <a:pt x="134666" y="261001"/>
                </a:lnTo>
                <a:lnTo>
                  <a:pt x="134666" y="200195"/>
                </a:lnTo>
                <a:lnTo>
                  <a:pt x="133730" y="169323"/>
                </a:lnTo>
                <a:lnTo>
                  <a:pt x="133730" y="109453"/>
                </a:lnTo>
                <a:lnTo>
                  <a:pt x="132794" y="82323"/>
                </a:lnTo>
                <a:lnTo>
                  <a:pt x="132794" y="19646"/>
                </a:lnTo>
                <a:lnTo>
                  <a:pt x="131860" y="7482"/>
                </a:lnTo>
                <a:lnTo>
                  <a:pt x="131860" y="0"/>
                </a:lnTo>
                <a:lnTo>
                  <a:pt x="158979" y="0"/>
                </a:lnTo>
                <a:lnTo>
                  <a:pt x="158979" y="384486"/>
                </a:lnTo>
                <a:close/>
              </a:path>
              <a:path w="159384" h="400050">
                <a:moveTo>
                  <a:pt x="158979" y="399455"/>
                </a:moveTo>
                <a:lnTo>
                  <a:pt x="116895" y="399455"/>
                </a:lnTo>
                <a:lnTo>
                  <a:pt x="24314" y="22452"/>
                </a:lnTo>
                <a:lnTo>
                  <a:pt x="46717" y="22452"/>
                </a:lnTo>
                <a:lnTo>
                  <a:pt x="136535" y="384486"/>
                </a:lnTo>
                <a:lnTo>
                  <a:pt x="158979" y="384486"/>
                </a:lnTo>
                <a:lnTo>
                  <a:pt x="158979" y="39945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" name="object 40"/>
          <p:cNvSpPr/>
          <p:nvPr/>
        </p:nvSpPr>
        <p:spPr>
          <a:xfrm>
            <a:off x="8652498" y="215893"/>
            <a:ext cx="159385" cy="400050"/>
          </a:xfrm>
          <a:custGeom>
            <a:avLst/>
            <a:gdLst/>
            <a:ahLst/>
            <a:cxnLst/>
            <a:rect l="l" t="t" r="r" b="b"/>
            <a:pathLst>
              <a:path w="159384" h="400050">
                <a:moveTo>
                  <a:pt x="0" y="0"/>
                </a:moveTo>
                <a:lnTo>
                  <a:pt x="41148" y="0"/>
                </a:lnTo>
                <a:lnTo>
                  <a:pt x="136536" y="384486"/>
                </a:lnTo>
                <a:lnTo>
                  <a:pt x="136536" y="380744"/>
                </a:lnTo>
                <a:lnTo>
                  <a:pt x="136536" y="371389"/>
                </a:lnTo>
                <a:lnTo>
                  <a:pt x="135601" y="357357"/>
                </a:lnTo>
                <a:lnTo>
                  <a:pt x="135601" y="337712"/>
                </a:lnTo>
                <a:lnTo>
                  <a:pt x="135601" y="315260"/>
                </a:lnTo>
                <a:lnTo>
                  <a:pt x="135601" y="289066"/>
                </a:lnTo>
                <a:lnTo>
                  <a:pt x="134666" y="261001"/>
                </a:lnTo>
                <a:lnTo>
                  <a:pt x="134666" y="231066"/>
                </a:lnTo>
                <a:lnTo>
                  <a:pt x="134666" y="200195"/>
                </a:lnTo>
                <a:lnTo>
                  <a:pt x="133731" y="169323"/>
                </a:lnTo>
                <a:lnTo>
                  <a:pt x="133731" y="138452"/>
                </a:lnTo>
                <a:lnTo>
                  <a:pt x="133731" y="109452"/>
                </a:lnTo>
                <a:lnTo>
                  <a:pt x="132795" y="82323"/>
                </a:lnTo>
                <a:lnTo>
                  <a:pt x="132795" y="58000"/>
                </a:lnTo>
                <a:lnTo>
                  <a:pt x="132795" y="36484"/>
                </a:lnTo>
                <a:lnTo>
                  <a:pt x="132795" y="19645"/>
                </a:lnTo>
                <a:lnTo>
                  <a:pt x="131860" y="7483"/>
                </a:lnTo>
                <a:lnTo>
                  <a:pt x="131860" y="0"/>
                </a:lnTo>
                <a:lnTo>
                  <a:pt x="158980" y="0"/>
                </a:lnTo>
                <a:lnTo>
                  <a:pt x="158980" y="399454"/>
                </a:lnTo>
                <a:lnTo>
                  <a:pt x="116897" y="399454"/>
                </a:lnTo>
                <a:lnTo>
                  <a:pt x="24314" y="22451"/>
                </a:lnTo>
                <a:lnTo>
                  <a:pt x="24314" y="26193"/>
                </a:lnTo>
                <a:lnTo>
                  <a:pt x="24314" y="35548"/>
                </a:lnTo>
                <a:lnTo>
                  <a:pt x="24314" y="50516"/>
                </a:lnTo>
                <a:lnTo>
                  <a:pt x="24314" y="70161"/>
                </a:lnTo>
                <a:lnTo>
                  <a:pt x="25249" y="93549"/>
                </a:lnTo>
                <a:lnTo>
                  <a:pt x="25249" y="120678"/>
                </a:lnTo>
                <a:lnTo>
                  <a:pt x="25249" y="149678"/>
                </a:lnTo>
                <a:lnTo>
                  <a:pt x="25249" y="179614"/>
                </a:lnTo>
                <a:lnTo>
                  <a:pt x="25249" y="211420"/>
                </a:lnTo>
                <a:lnTo>
                  <a:pt x="26185" y="243227"/>
                </a:lnTo>
                <a:lnTo>
                  <a:pt x="26185" y="399454"/>
                </a:lnTo>
                <a:lnTo>
                  <a:pt x="0" y="399454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" name="object 41"/>
          <p:cNvSpPr/>
          <p:nvPr/>
        </p:nvSpPr>
        <p:spPr>
          <a:xfrm>
            <a:off x="8909205" y="215892"/>
            <a:ext cx="0" cy="400050"/>
          </a:xfrm>
          <a:custGeom>
            <a:avLst/>
            <a:gdLst/>
            <a:ahLst/>
            <a:cxnLst/>
            <a:rect l="l" t="t" r="r" b="b"/>
            <a:pathLst>
              <a:path h="400050">
                <a:moveTo>
                  <a:pt x="0" y="0"/>
                </a:moveTo>
                <a:lnTo>
                  <a:pt x="0" y="399455"/>
                </a:lnTo>
              </a:path>
            </a:pathLst>
          </a:custGeom>
          <a:ln w="289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" name="object 42"/>
          <p:cNvSpPr/>
          <p:nvPr/>
        </p:nvSpPr>
        <p:spPr>
          <a:xfrm>
            <a:off x="8894709" y="215893"/>
            <a:ext cx="29209" cy="400050"/>
          </a:xfrm>
          <a:custGeom>
            <a:avLst/>
            <a:gdLst/>
            <a:ahLst/>
            <a:cxnLst/>
            <a:rect l="l" t="t" r="r" b="b"/>
            <a:pathLst>
              <a:path w="29209" h="400050">
                <a:moveTo>
                  <a:pt x="0" y="0"/>
                </a:moveTo>
                <a:lnTo>
                  <a:pt x="28990" y="0"/>
                </a:lnTo>
                <a:lnTo>
                  <a:pt x="28990" y="399454"/>
                </a:lnTo>
                <a:lnTo>
                  <a:pt x="0" y="399454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" name="object 43"/>
          <p:cNvSpPr/>
          <p:nvPr/>
        </p:nvSpPr>
        <p:spPr>
          <a:xfrm>
            <a:off x="8995709" y="236474"/>
            <a:ext cx="1905" cy="8890"/>
          </a:xfrm>
          <a:custGeom>
            <a:avLst/>
            <a:gdLst/>
            <a:ahLst/>
            <a:cxnLst/>
            <a:rect l="l" t="t" r="r" b="b"/>
            <a:pathLst>
              <a:path w="1904" h="8889">
                <a:moveTo>
                  <a:pt x="1870" y="0"/>
                </a:moveTo>
                <a:lnTo>
                  <a:pt x="0" y="841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" name="object 44"/>
          <p:cNvSpPr/>
          <p:nvPr/>
        </p:nvSpPr>
        <p:spPr>
          <a:xfrm>
            <a:off x="8991034" y="244893"/>
            <a:ext cx="5080" cy="6985"/>
          </a:xfrm>
          <a:custGeom>
            <a:avLst/>
            <a:gdLst/>
            <a:ahLst/>
            <a:cxnLst/>
            <a:rect l="l" t="t" r="r" b="b"/>
            <a:pathLst>
              <a:path w="5079" h="6985">
                <a:moveTo>
                  <a:pt x="4675" y="0"/>
                </a:moveTo>
                <a:lnTo>
                  <a:pt x="0" y="654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" name="object 45"/>
          <p:cNvSpPr/>
          <p:nvPr/>
        </p:nvSpPr>
        <p:spPr>
          <a:xfrm>
            <a:off x="8984488" y="251442"/>
            <a:ext cx="6985" cy="5080"/>
          </a:xfrm>
          <a:custGeom>
            <a:avLst/>
            <a:gdLst/>
            <a:ahLst/>
            <a:cxnLst/>
            <a:rect l="l" t="t" r="r" b="b"/>
            <a:pathLst>
              <a:path w="6984" h="5079">
                <a:moveTo>
                  <a:pt x="6546" y="0"/>
                </a:moveTo>
                <a:lnTo>
                  <a:pt x="0" y="467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" name="object 46"/>
          <p:cNvSpPr/>
          <p:nvPr/>
        </p:nvSpPr>
        <p:spPr>
          <a:xfrm>
            <a:off x="8977006" y="256119"/>
            <a:ext cx="7620" cy="1905"/>
          </a:xfrm>
          <a:custGeom>
            <a:avLst/>
            <a:gdLst/>
            <a:ahLst/>
            <a:cxnLst/>
            <a:rect l="l" t="t" r="r" b="b"/>
            <a:pathLst>
              <a:path w="7620" h="1904">
                <a:moveTo>
                  <a:pt x="7481" y="0"/>
                </a:moveTo>
                <a:lnTo>
                  <a:pt x="0" y="187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" name="object 47"/>
          <p:cNvSpPr/>
          <p:nvPr/>
        </p:nvSpPr>
        <p:spPr>
          <a:xfrm>
            <a:off x="8968589" y="256119"/>
            <a:ext cx="8890" cy="1905"/>
          </a:xfrm>
          <a:custGeom>
            <a:avLst/>
            <a:gdLst/>
            <a:ahLst/>
            <a:cxnLst/>
            <a:rect l="l" t="t" r="r" b="b"/>
            <a:pathLst>
              <a:path w="8890" h="1904">
                <a:moveTo>
                  <a:pt x="8416" y="187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8" name="object 48"/>
          <p:cNvSpPr/>
          <p:nvPr/>
        </p:nvSpPr>
        <p:spPr>
          <a:xfrm>
            <a:off x="8962043" y="251442"/>
            <a:ext cx="6985" cy="5080"/>
          </a:xfrm>
          <a:custGeom>
            <a:avLst/>
            <a:gdLst/>
            <a:ahLst/>
            <a:cxnLst/>
            <a:rect l="l" t="t" r="r" b="b"/>
            <a:pathLst>
              <a:path w="6984" h="5079">
                <a:moveTo>
                  <a:pt x="6546" y="4677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9" name="object 49"/>
          <p:cNvSpPr/>
          <p:nvPr/>
        </p:nvSpPr>
        <p:spPr>
          <a:xfrm>
            <a:off x="8957367" y="244893"/>
            <a:ext cx="5080" cy="6985"/>
          </a:xfrm>
          <a:custGeom>
            <a:avLst/>
            <a:gdLst/>
            <a:ahLst/>
            <a:cxnLst/>
            <a:rect l="l" t="t" r="r" b="b"/>
            <a:pathLst>
              <a:path w="5079" h="6985">
                <a:moveTo>
                  <a:pt x="4675" y="6548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0" name="object 50"/>
          <p:cNvSpPr/>
          <p:nvPr/>
        </p:nvSpPr>
        <p:spPr>
          <a:xfrm>
            <a:off x="8956432" y="236474"/>
            <a:ext cx="1270" cy="8890"/>
          </a:xfrm>
          <a:custGeom>
            <a:avLst/>
            <a:gdLst/>
            <a:ahLst/>
            <a:cxnLst/>
            <a:rect l="l" t="t" r="r" b="b"/>
            <a:pathLst>
              <a:path w="1270" h="8889">
                <a:moveTo>
                  <a:pt x="935" y="8419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1" name="object 51"/>
          <p:cNvSpPr/>
          <p:nvPr/>
        </p:nvSpPr>
        <p:spPr>
          <a:xfrm>
            <a:off x="8956432" y="228990"/>
            <a:ext cx="1270" cy="7620"/>
          </a:xfrm>
          <a:custGeom>
            <a:avLst/>
            <a:gdLst/>
            <a:ahLst/>
            <a:cxnLst/>
            <a:rect l="l" t="t" r="r" b="b"/>
            <a:pathLst>
              <a:path w="1270" h="7620">
                <a:moveTo>
                  <a:pt x="0" y="7483"/>
                </a:moveTo>
                <a:lnTo>
                  <a:pt x="93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2" name="object 52"/>
          <p:cNvSpPr/>
          <p:nvPr/>
        </p:nvSpPr>
        <p:spPr>
          <a:xfrm>
            <a:off x="8957367" y="222442"/>
            <a:ext cx="5080" cy="6985"/>
          </a:xfrm>
          <a:custGeom>
            <a:avLst/>
            <a:gdLst/>
            <a:ahLst/>
            <a:cxnLst/>
            <a:rect l="l" t="t" r="r" b="b"/>
            <a:pathLst>
              <a:path w="5079" h="6985">
                <a:moveTo>
                  <a:pt x="0" y="6548"/>
                </a:moveTo>
                <a:lnTo>
                  <a:pt x="4675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3" name="object 53"/>
          <p:cNvSpPr/>
          <p:nvPr/>
        </p:nvSpPr>
        <p:spPr>
          <a:xfrm>
            <a:off x="8962043" y="217764"/>
            <a:ext cx="6985" cy="5080"/>
          </a:xfrm>
          <a:custGeom>
            <a:avLst/>
            <a:gdLst/>
            <a:ahLst/>
            <a:cxnLst/>
            <a:rect l="l" t="t" r="r" b="b"/>
            <a:pathLst>
              <a:path w="6984" h="5079">
                <a:moveTo>
                  <a:pt x="0" y="4677"/>
                </a:moveTo>
                <a:lnTo>
                  <a:pt x="6546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4" name="object 54"/>
          <p:cNvSpPr/>
          <p:nvPr/>
        </p:nvSpPr>
        <p:spPr>
          <a:xfrm>
            <a:off x="8968589" y="215893"/>
            <a:ext cx="8890" cy="1905"/>
          </a:xfrm>
          <a:custGeom>
            <a:avLst/>
            <a:gdLst/>
            <a:ahLst/>
            <a:cxnLst/>
            <a:rect l="l" t="t" r="r" b="b"/>
            <a:pathLst>
              <a:path w="8890" h="1904">
                <a:moveTo>
                  <a:pt x="0" y="1870"/>
                </a:moveTo>
                <a:lnTo>
                  <a:pt x="8416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" name="object 55"/>
          <p:cNvSpPr/>
          <p:nvPr/>
        </p:nvSpPr>
        <p:spPr>
          <a:xfrm>
            <a:off x="8977006" y="215893"/>
            <a:ext cx="7620" cy="1905"/>
          </a:xfrm>
          <a:custGeom>
            <a:avLst/>
            <a:gdLst/>
            <a:ahLst/>
            <a:cxnLst/>
            <a:rect l="l" t="t" r="r" b="b"/>
            <a:pathLst>
              <a:path w="7620" h="1904">
                <a:moveTo>
                  <a:pt x="0" y="0"/>
                </a:moveTo>
                <a:lnTo>
                  <a:pt x="7481" y="187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6" name="object 56"/>
          <p:cNvSpPr/>
          <p:nvPr/>
        </p:nvSpPr>
        <p:spPr>
          <a:xfrm>
            <a:off x="8984488" y="217764"/>
            <a:ext cx="6985" cy="5080"/>
          </a:xfrm>
          <a:custGeom>
            <a:avLst/>
            <a:gdLst/>
            <a:ahLst/>
            <a:cxnLst/>
            <a:rect l="l" t="t" r="r" b="b"/>
            <a:pathLst>
              <a:path w="6984" h="5079">
                <a:moveTo>
                  <a:pt x="0" y="0"/>
                </a:moveTo>
                <a:lnTo>
                  <a:pt x="6546" y="467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" name="object 57"/>
          <p:cNvSpPr/>
          <p:nvPr/>
        </p:nvSpPr>
        <p:spPr>
          <a:xfrm>
            <a:off x="8991034" y="222442"/>
            <a:ext cx="5080" cy="6985"/>
          </a:xfrm>
          <a:custGeom>
            <a:avLst/>
            <a:gdLst/>
            <a:ahLst/>
            <a:cxnLst/>
            <a:rect l="l" t="t" r="r" b="b"/>
            <a:pathLst>
              <a:path w="5079" h="6985">
                <a:moveTo>
                  <a:pt x="0" y="0"/>
                </a:moveTo>
                <a:lnTo>
                  <a:pt x="4675" y="654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8" name="object 58"/>
          <p:cNvSpPr/>
          <p:nvPr/>
        </p:nvSpPr>
        <p:spPr>
          <a:xfrm>
            <a:off x="8995709" y="228990"/>
            <a:ext cx="1905" cy="7620"/>
          </a:xfrm>
          <a:custGeom>
            <a:avLst/>
            <a:gdLst/>
            <a:ahLst/>
            <a:cxnLst/>
            <a:rect l="l" t="t" r="r" b="b"/>
            <a:pathLst>
              <a:path w="1904" h="7620">
                <a:moveTo>
                  <a:pt x="0" y="0"/>
                </a:moveTo>
                <a:lnTo>
                  <a:pt x="1870" y="748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9" name="object 59"/>
          <p:cNvSpPr/>
          <p:nvPr/>
        </p:nvSpPr>
        <p:spPr>
          <a:xfrm>
            <a:off x="8969523" y="225248"/>
            <a:ext cx="19685" cy="22860"/>
          </a:xfrm>
          <a:custGeom>
            <a:avLst/>
            <a:gdLst/>
            <a:ahLst/>
            <a:cxnLst/>
            <a:rect l="l" t="t" r="r" b="b"/>
            <a:pathLst>
              <a:path w="19684" h="22860">
                <a:moveTo>
                  <a:pt x="2806" y="22450"/>
                </a:moveTo>
                <a:lnTo>
                  <a:pt x="0" y="22450"/>
                </a:lnTo>
                <a:lnTo>
                  <a:pt x="0" y="0"/>
                </a:lnTo>
                <a:lnTo>
                  <a:pt x="9353" y="0"/>
                </a:lnTo>
                <a:lnTo>
                  <a:pt x="12159" y="934"/>
                </a:lnTo>
                <a:lnTo>
                  <a:pt x="14028" y="934"/>
                </a:lnTo>
                <a:lnTo>
                  <a:pt x="15898" y="1870"/>
                </a:lnTo>
                <a:lnTo>
                  <a:pt x="16834" y="2806"/>
                </a:lnTo>
                <a:lnTo>
                  <a:pt x="2806" y="2806"/>
                </a:lnTo>
                <a:lnTo>
                  <a:pt x="2806" y="10290"/>
                </a:lnTo>
                <a:lnTo>
                  <a:pt x="15898" y="10290"/>
                </a:lnTo>
                <a:lnTo>
                  <a:pt x="14028" y="12160"/>
                </a:lnTo>
                <a:lnTo>
                  <a:pt x="11223" y="13096"/>
                </a:lnTo>
                <a:lnTo>
                  <a:pt x="2806" y="13096"/>
                </a:lnTo>
                <a:lnTo>
                  <a:pt x="2806" y="22450"/>
                </a:lnTo>
                <a:close/>
              </a:path>
              <a:path w="19684" h="22860">
                <a:moveTo>
                  <a:pt x="15898" y="10290"/>
                </a:moveTo>
                <a:lnTo>
                  <a:pt x="12159" y="10290"/>
                </a:lnTo>
                <a:lnTo>
                  <a:pt x="14028" y="8420"/>
                </a:lnTo>
                <a:lnTo>
                  <a:pt x="14964" y="6547"/>
                </a:lnTo>
                <a:lnTo>
                  <a:pt x="14028" y="4676"/>
                </a:lnTo>
                <a:lnTo>
                  <a:pt x="12159" y="2806"/>
                </a:lnTo>
                <a:lnTo>
                  <a:pt x="16834" y="2806"/>
                </a:lnTo>
                <a:lnTo>
                  <a:pt x="17770" y="4676"/>
                </a:lnTo>
                <a:lnTo>
                  <a:pt x="17770" y="8420"/>
                </a:lnTo>
                <a:lnTo>
                  <a:pt x="15898" y="10290"/>
                </a:lnTo>
                <a:close/>
              </a:path>
              <a:path w="19684" h="22860">
                <a:moveTo>
                  <a:pt x="19640" y="22450"/>
                </a:moveTo>
                <a:lnTo>
                  <a:pt x="15898" y="22450"/>
                </a:lnTo>
                <a:lnTo>
                  <a:pt x="13092" y="17773"/>
                </a:lnTo>
                <a:lnTo>
                  <a:pt x="11223" y="16837"/>
                </a:lnTo>
                <a:lnTo>
                  <a:pt x="10289" y="14966"/>
                </a:lnTo>
                <a:lnTo>
                  <a:pt x="9353" y="14031"/>
                </a:lnTo>
                <a:lnTo>
                  <a:pt x="7483" y="13096"/>
                </a:lnTo>
                <a:lnTo>
                  <a:pt x="11223" y="13096"/>
                </a:lnTo>
                <a:lnTo>
                  <a:pt x="13092" y="14031"/>
                </a:lnTo>
                <a:lnTo>
                  <a:pt x="15898" y="16837"/>
                </a:lnTo>
                <a:lnTo>
                  <a:pt x="19640" y="224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0" name="object 60"/>
          <p:cNvSpPr/>
          <p:nvPr/>
        </p:nvSpPr>
        <p:spPr>
          <a:xfrm>
            <a:off x="8972330" y="228055"/>
            <a:ext cx="12700" cy="7620"/>
          </a:xfrm>
          <a:custGeom>
            <a:avLst/>
            <a:gdLst/>
            <a:ahLst/>
            <a:cxnLst/>
            <a:rect l="l" t="t" r="r" b="b"/>
            <a:pathLst>
              <a:path w="12700" h="7620">
                <a:moveTo>
                  <a:pt x="0" y="0"/>
                </a:moveTo>
                <a:lnTo>
                  <a:pt x="0" y="7483"/>
                </a:lnTo>
                <a:lnTo>
                  <a:pt x="6546" y="7483"/>
                </a:lnTo>
                <a:lnTo>
                  <a:pt x="8416" y="7483"/>
                </a:lnTo>
                <a:lnTo>
                  <a:pt x="9351" y="7483"/>
                </a:lnTo>
                <a:lnTo>
                  <a:pt x="10287" y="6548"/>
                </a:lnTo>
                <a:lnTo>
                  <a:pt x="11222" y="5612"/>
                </a:lnTo>
                <a:lnTo>
                  <a:pt x="12157" y="3741"/>
                </a:lnTo>
                <a:lnTo>
                  <a:pt x="11222" y="1870"/>
                </a:lnTo>
                <a:lnTo>
                  <a:pt x="10287" y="935"/>
                </a:lnTo>
                <a:lnTo>
                  <a:pt x="9351" y="0"/>
                </a:lnTo>
                <a:lnTo>
                  <a:pt x="6546" y="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1" name="object 61"/>
          <p:cNvSpPr/>
          <p:nvPr/>
        </p:nvSpPr>
        <p:spPr>
          <a:xfrm>
            <a:off x="8969525" y="225248"/>
            <a:ext cx="19685" cy="22860"/>
          </a:xfrm>
          <a:custGeom>
            <a:avLst/>
            <a:gdLst/>
            <a:ahLst/>
            <a:cxnLst/>
            <a:rect l="l" t="t" r="r" b="b"/>
            <a:pathLst>
              <a:path w="19684" h="22860">
                <a:moveTo>
                  <a:pt x="0" y="0"/>
                </a:moveTo>
                <a:lnTo>
                  <a:pt x="9351" y="0"/>
                </a:lnTo>
                <a:lnTo>
                  <a:pt x="12157" y="935"/>
                </a:lnTo>
                <a:lnTo>
                  <a:pt x="14027" y="935"/>
                </a:lnTo>
                <a:lnTo>
                  <a:pt x="15898" y="1870"/>
                </a:lnTo>
                <a:lnTo>
                  <a:pt x="16833" y="2806"/>
                </a:lnTo>
                <a:lnTo>
                  <a:pt x="17768" y="4677"/>
                </a:lnTo>
                <a:lnTo>
                  <a:pt x="17768" y="6548"/>
                </a:lnTo>
                <a:lnTo>
                  <a:pt x="17768" y="8419"/>
                </a:lnTo>
                <a:lnTo>
                  <a:pt x="15898" y="10290"/>
                </a:lnTo>
                <a:lnTo>
                  <a:pt x="14027" y="12161"/>
                </a:lnTo>
                <a:lnTo>
                  <a:pt x="11222" y="13096"/>
                </a:lnTo>
                <a:lnTo>
                  <a:pt x="13092" y="14032"/>
                </a:lnTo>
                <a:lnTo>
                  <a:pt x="15898" y="16838"/>
                </a:lnTo>
                <a:lnTo>
                  <a:pt x="19638" y="22451"/>
                </a:lnTo>
                <a:lnTo>
                  <a:pt x="15898" y="22451"/>
                </a:lnTo>
                <a:lnTo>
                  <a:pt x="13092" y="17774"/>
                </a:lnTo>
                <a:lnTo>
                  <a:pt x="11222" y="16838"/>
                </a:lnTo>
                <a:lnTo>
                  <a:pt x="10287" y="14967"/>
                </a:lnTo>
                <a:lnTo>
                  <a:pt x="9351" y="14032"/>
                </a:lnTo>
                <a:lnTo>
                  <a:pt x="7481" y="13096"/>
                </a:lnTo>
                <a:lnTo>
                  <a:pt x="6546" y="13096"/>
                </a:lnTo>
                <a:lnTo>
                  <a:pt x="2805" y="13096"/>
                </a:lnTo>
                <a:lnTo>
                  <a:pt x="2805" y="22451"/>
                </a:lnTo>
                <a:lnTo>
                  <a:pt x="0" y="2245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2" name="object 62"/>
          <p:cNvSpPr txBox="1">
            <a:spLocks noGrp="1"/>
          </p:cNvSpPr>
          <p:nvPr>
            <p:ph type="title"/>
          </p:nvPr>
        </p:nvSpPr>
        <p:spPr>
          <a:xfrm>
            <a:off x="5740902" y="990600"/>
            <a:ext cx="3273425" cy="227754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r"/>
            <a:r>
              <a:rPr dirty="0">
                <a:solidFill>
                  <a:srgbClr val="000000"/>
                </a:solidFill>
              </a:rPr>
              <a:t>-</a:t>
            </a:r>
            <a:r>
              <a:rPr spc="-25" dirty="0">
                <a:solidFill>
                  <a:srgbClr val="000000"/>
                </a:solidFill>
              </a:rPr>
              <a:t> </a:t>
            </a:r>
            <a:r>
              <a:rPr lang="pl-PL" sz="2800" dirty="0" smtClean="0">
                <a:solidFill>
                  <a:srgbClr val="000000"/>
                </a:solidFill>
              </a:rPr>
              <a:t>Współpraca ze znanymi europejskimi </a:t>
            </a:r>
            <a:r>
              <a:rPr lang="pl-PL" sz="2800" spc="-10" dirty="0" smtClean="0">
                <a:solidFill>
                  <a:srgbClr val="000000"/>
                </a:solidFill>
              </a:rPr>
              <a:t>projektantami</a:t>
            </a:r>
            <a:r>
              <a:rPr lang="en-US" sz="2800" dirty="0">
                <a:solidFill>
                  <a:schemeClr val="tx1"/>
                </a:solidFill>
              </a:rPr>
              <a:t/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pl-PL" sz="2800" dirty="0" smtClean="0">
                <a:solidFill>
                  <a:schemeClr val="tx1"/>
                </a:solidFill>
              </a:rPr>
              <a:t>                                   </a:t>
            </a:r>
            <a:r>
              <a:rPr lang="en-US" sz="2800" dirty="0" smtClean="0">
                <a:solidFill>
                  <a:schemeClr val="tx1"/>
                </a:solidFill>
              </a:rPr>
              <a:t>Lisbet </a:t>
            </a:r>
            <a:r>
              <a:rPr lang="en-US" sz="2800" dirty="0">
                <a:solidFill>
                  <a:schemeClr val="tx1"/>
                </a:solidFill>
              </a:rPr>
              <a:t>&amp; Gocken </a:t>
            </a:r>
            <a:r>
              <a:rPr lang="en-US" dirty="0"/>
              <a:t>Jobs </a:t>
            </a:r>
            <a:endParaRPr spc="-10" dirty="0">
              <a:solidFill>
                <a:srgbClr val="000000"/>
              </a:solidFill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177761" y="6511582"/>
            <a:ext cx="1057271" cy="2000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605" y="3429000"/>
            <a:ext cx="2971800" cy="343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403" y="3431136"/>
            <a:ext cx="18288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91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Logotype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803" y="6130802"/>
            <a:ext cx="1116000" cy="65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61201" y="6138001"/>
            <a:ext cx="788399" cy="5147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 marR="753745" algn="r">
              <a:lnSpc>
                <a:spcPct val="100000"/>
              </a:lnSpc>
            </a:pPr>
            <a:r>
              <a:rPr sz="100" spc="-5" dirty="0">
                <a:latin typeface="Calibri"/>
                <a:cs typeface="Calibri"/>
              </a:rPr>
              <a:t>E</a:t>
            </a:r>
            <a:r>
              <a:rPr sz="100" spc="-10" dirty="0">
                <a:latin typeface="Calibri"/>
                <a:cs typeface="Calibri"/>
              </a:rPr>
              <a:t>n</a:t>
            </a:r>
            <a:r>
              <a:rPr sz="100" spc="-5" dirty="0">
                <a:latin typeface="Calibri"/>
                <a:cs typeface="Calibri"/>
              </a:rPr>
              <a:t>g</a:t>
            </a:r>
            <a:r>
              <a:rPr sz="100" dirty="0">
                <a:latin typeface="Calibri"/>
                <a:cs typeface="Calibri"/>
              </a:rPr>
              <a:t> </a:t>
            </a:r>
            <a:r>
              <a:rPr sz="100" spc="-10" dirty="0">
                <a:latin typeface="Calibri"/>
                <a:cs typeface="Calibri"/>
              </a:rPr>
              <a:t> U</a:t>
            </a:r>
            <a:r>
              <a:rPr sz="100" spc="-5" dirty="0">
                <a:latin typeface="Calibri"/>
                <a:cs typeface="Calibri"/>
              </a:rPr>
              <a:t>S</a:t>
            </a:r>
            <a:endParaRPr sz="1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 marL="196850">
              <a:lnSpc>
                <a:spcPct val="100000"/>
              </a:lnSpc>
            </a:pPr>
            <a:r>
              <a:rPr sz="1000" spc="-10" dirty="0">
                <a:solidFill>
                  <a:srgbClr val="54575A"/>
                </a:solidFill>
                <a:latin typeface="Calibri"/>
                <a:cs typeface="Calibri"/>
              </a:rPr>
              <a:t>13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9143999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333740" y="6395211"/>
            <a:ext cx="61594" cy="285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" spc="-5" dirty="0">
                <a:latin typeface="Calibri"/>
                <a:cs typeface="Calibri"/>
              </a:rPr>
              <a:t>E</a:t>
            </a:r>
            <a:r>
              <a:rPr sz="100" spc="-10" dirty="0">
                <a:latin typeface="Calibri"/>
                <a:cs typeface="Calibri"/>
              </a:rPr>
              <a:t>n</a:t>
            </a:r>
            <a:r>
              <a:rPr sz="100" spc="-5" dirty="0">
                <a:latin typeface="Calibri"/>
                <a:cs typeface="Calibri"/>
              </a:rPr>
              <a:t>g</a:t>
            </a:r>
            <a:r>
              <a:rPr sz="100" dirty="0">
                <a:latin typeface="Calibri"/>
                <a:cs typeface="Calibri"/>
              </a:rPr>
              <a:t> </a:t>
            </a:r>
            <a:r>
              <a:rPr sz="100" spc="-10" dirty="0">
                <a:latin typeface="Calibri"/>
                <a:cs typeface="Calibri"/>
              </a:rPr>
              <a:t> U</a:t>
            </a:r>
            <a:r>
              <a:rPr sz="100" spc="-5" dirty="0">
                <a:latin typeface="Calibri"/>
                <a:cs typeface="Calibri"/>
              </a:rPr>
              <a:t>S</a:t>
            </a:r>
            <a:endParaRPr sz="100" dirty="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161201" y="6138001"/>
            <a:ext cx="788399" cy="5147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59172" y="238805"/>
            <a:ext cx="3494404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spc="-25" dirty="0">
                <a:solidFill>
                  <a:srgbClr val="54575A"/>
                </a:solidFill>
              </a:rPr>
              <a:t>Skåpafors,</a:t>
            </a:r>
            <a:r>
              <a:rPr sz="3600" spc="-85" dirty="0">
                <a:solidFill>
                  <a:srgbClr val="54575A"/>
                </a:solidFill>
              </a:rPr>
              <a:t> </a:t>
            </a:r>
            <a:r>
              <a:rPr lang="pl-PL" sz="3600" spc="-15" dirty="0" smtClean="0">
                <a:solidFill>
                  <a:srgbClr val="54575A"/>
                </a:solidFill>
              </a:rPr>
              <a:t>Szwecja</a:t>
            </a:r>
            <a:endParaRPr sz="3600" dirty="0"/>
          </a:p>
        </p:txBody>
      </p:sp>
      <p:sp>
        <p:nvSpPr>
          <p:cNvPr id="5" name="object 5"/>
          <p:cNvSpPr/>
          <p:nvPr/>
        </p:nvSpPr>
        <p:spPr>
          <a:xfrm>
            <a:off x="474459" y="857516"/>
            <a:ext cx="3716451" cy="27873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4271602" y="4077337"/>
            <a:ext cx="3647444" cy="244242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474452" y="4077337"/>
            <a:ext cx="3716457" cy="244242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4304757" y="1220660"/>
            <a:ext cx="1581513" cy="240611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5952225" y="1233169"/>
            <a:ext cx="1963532" cy="241168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 txBox="1"/>
          <p:nvPr/>
        </p:nvSpPr>
        <p:spPr>
          <a:xfrm>
            <a:off x="482211" y="3755907"/>
            <a:ext cx="3718410" cy="2616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pl-PL" sz="1700" spc="-5" dirty="0" smtClean="0">
                <a:latin typeface="Calibri"/>
                <a:cs typeface="Calibri"/>
              </a:rPr>
              <a:t>Widok na fabrykę z lotu ptaka</a:t>
            </a:r>
            <a:endParaRPr sz="1700" dirty="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82211" y="6521384"/>
            <a:ext cx="2200910" cy="2616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pl-PL" sz="1700" spc="-5" dirty="0" smtClean="0">
                <a:latin typeface="Calibri"/>
                <a:cs typeface="Calibri"/>
              </a:rPr>
              <a:t>Produkcja bibuły</a:t>
            </a:r>
            <a:endParaRPr sz="1700" dirty="0">
              <a:latin typeface="Calibri"/>
              <a:cs typeface="Calibri"/>
            </a:endParaRPr>
          </a:p>
        </p:txBody>
      </p:sp>
      <p:pic>
        <p:nvPicPr>
          <p:cNvPr id="17" name="Logotype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803" y="6130802"/>
            <a:ext cx="1116000" cy="65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517091" y="5842660"/>
            <a:ext cx="1591310" cy="9975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" dirty="0">
              <a:latin typeface="Times New Roman"/>
              <a:cs typeface="Times New Roman"/>
            </a:endParaRPr>
          </a:p>
          <a:p>
            <a:pPr marL="102870" algn="ctr">
              <a:lnSpc>
                <a:spcPct val="100000"/>
              </a:lnSpc>
            </a:pPr>
            <a:r>
              <a:rPr sz="100" spc="-5" dirty="0">
                <a:latin typeface="Calibri"/>
                <a:cs typeface="Calibri"/>
              </a:rPr>
              <a:t>E</a:t>
            </a:r>
            <a:r>
              <a:rPr sz="100" spc="-10" dirty="0">
                <a:latin typeface="Calibri"/>
                <a:cs typeface="Calibri"/>
              </a:rPr>
              <a:t>n</a:t>
            </a:r>
            <a:r>
              <a:rPr sz="100" spc="-5" dirty="0">
                <a:latin typeface="Calibri"/>
                <a:cs typeface="Calibri"/>
              </a:rPr>
              <a:t>g</a:t>
            </a:r>
            <a:r>
              <a:rPr sz="100" dirty="0">
                <a:latin typeface="Calibri"/>
                <a:cs typeface="Calibri"/>
              </a:rPr>
              <a:t> </a:t>
            </a:r>
            <a:r>
              <a:rPr sz="100" spc="-10" dirty="0">
                <a:latin typeface="Calibri"/>
                <a:cs typeface="Calibri"/>
              </a:rPr>
              <a:t> U</a:t>
            </a:r>
            <a:r>
              <a:rPr sz="100" spc="-5" dirty="0">
                <a:latin typeface="Calibri"/>
                <a:cs typeface="Calibri"/>
              </a:rPr>
              <a:t>S</a:t>
            </a:r>
            <a:endParaRPr sz="100" dirty="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161201" y="6138001"/>
            <a:ext cx="788399" cy="5147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7517091" y="5842660"/>
            <a:ext cx="1591310" cy="997585"/>
          </a:xfrm>
          <a:custGeom>
            <a:avLst/>
            <a:gdLst/>
            <a:ahLst/>
            <a:cxnLst/>
            <a:rect l="l" t="t" r="r" b="b"/>
            <a:pathLst>
              <a:path w="1591309" h="997584">
                <a:moveTo>
                  <a:pt x="0" y="0"/>
                </a:moveTo>
                <a:lnTo>
                  <a:pt x="1591297" y="0"/>
                </a:lnTo>
                <a:lnTo>
                  <a:pt x="1591297" y="997534"/>
                </a:lnTo>
                <a:lnTo>
                  <a:pt x="0" y="99753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49262" y="307340"/>
            <a:ext cx="8245475" cy="729484"/>
          </a:xfrm>
          <a:prstGeom prst="rect">
            <a:avLst/>
          </a:prstGeom>
        </p:spPr>
        <p:txBody>
          <a:bodyPr vert="horz" wrap="square" lIns="0" tIns="173789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spc="-10" dirty="0">
                <a:solidFill>
                  <a:srgbClr val="54575A"/>
                </a:solidFill>
              </a:rPr>
              <a:t>Bramsche,</a:t>
            </a:r>
            <a:r>
              <a:rPr sz="3600" spc="-95" dirty="0">
                <a:solidFill>
                  <a:srgbClr val="54575A"/>
                </a:solidFill>
              </a:rPr>
              <a:t> </a:t>
            </a:r>
            <a:r>
              <a:rPr lang="pl-PL" sz="3600" spc="-10" dirty="0" smtClean="0">
                <a:solidFill>
                  <a:srgbClr val="54575A"/>
                </a:solidFill>
              </a:rPr>
              <a:t>Niemcy</a:t>
            </a:r>
            <a:endParaRPr sz="3600" dirty="0"/>
          </a:p>
        </p:txBody>
      </p:sp>
      <p:sp>
        <p:nvSpPr>
          <p:cNvPr id="6" name="object 6"/>
          <p:cNvSpPr txBox="1"/>
          <p:nvPr/>
        </p:nvSpPr>
        <p:spPr>
          <a:xfrm>
            <a:off x="470620" y="4216265"/>
            <a:ext cx="6082579" cy="2616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pl-PL" sz="1700" spc="-5" dirty="0" smtClean="0">
                <a:latin typeface="Calibri"/>
                <a:cs typeface="Calibri"/>
              </a:rPr>
              <a:t>Widok z lotu ptaka na fabrykę i magazyn w </a:t>
            </a:r>
            <a:r>
              <a:rPr sz="1700" spc="-5" dirty="0" smtClean="0">
                <a:latin typeface="Calibri"/>
                <a:cs typeface="Calibri"/>
              </a:rPr>
              <a:t>Bramsche</a:t>
            </a:r>
            <a:endParaRPr sz="1700" dirty="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065035" y="1140029"/>
            <a:ext cx="1930742" cy="30455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 txBox="1"/>
          <p:nvPr/>
        </p:nvSpPr>
        <p:spPr>
          <a:xfrm>
            <a:off x="482527" y="6521391"/>
            <a:ext cx="3478529" cy="2616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pl-PL" sz="1700" spc="-5" dirty="0" smtClean="0">
                <a:latin typeface="Calibri"/>
                <a:cs typeface="Calibri"/>
              </a:rPr>
              <a:t>Produkcja serwetek i obrusów</a:t>
            </a:r>
            <a:endParaRPr sz="1700" dirty="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8161210" y="6138001"/>
            <a:ext cx="785114" cy="5147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4970729" y="1140031"/>
            <a:ext cx="2037815" cy="304371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459933" y="1140030"/>
            <a:ext cx="4451003" cy="304559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554" y="4593302"/>
            <a:ext cx="2895600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98" y="4594014"/>
            <a:ext cx="2456512" cy="186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577" y="4594014"/>
            <a:ext cx="2743200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Logotype"/>
          <p:cNvPicPr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803" y="6130802"/>
            <a:ext cx="1116000" cy="65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333740" y="6395211"/>
            <a:ext cx="61594" cy="285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" spc="-5" dirty="0">
                <a:latin typeface="Calibri"/>
                <a:cs typeface="Calibri"/>
              </a:rPr>
              <a:t>E</a:t>
            </a:r>
            <a:r>
              <a:rPr sz="100" spc="-10" dirty="0">
                <a:latin typeface="Calibri"/>
                <a:cs typeface="Calibri"/>
              </a:rPr>
              <a:t>n</a:t>
            </a:r>
            <a:r>
              <a:rPr sz="100" spc="-5" dirty="0">
                <a:latin typeface="Calibri"/>
                <a:cs typeface="Calibri"/>
              </a:rPr>
              <a:t>g</a:t>
            </a:r>
            <a:r>
              <a:rPr sz="100" dirty="0">
                <a:latin typeface="Calibri"/>
                <a:cs typeface="Calibri"/>
              </a:rPr>
              <a:t> </a:t>
            </a:r>
            <a:r>
              <a:rPr sz="100" spc="-10" dirty="0">
                <a:latin typeface="Calibri"/>
                <a:cs typeface="Calibri"/>
              </a:rPr>
              <a:t> U</a:t>
            </a:r>
            <a:r>
              <a:rPr sz="100" spc="-5" dirty="0">
                <a:latin typeface="Calibri"/>
                <a:cs typeface="Calibri"/>
              </a:rPr>
              <a:t>S</a:t>
            </a:r>
            <a:endParaRPr sz="100" dirty="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161201" y="6138001"/>
            <a:ext cx="788399" cy="5147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460339" y="1137900"/>
            <a:ext cx="4700915" cy="27248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49262" y="307340"/>
            <a:ext cx="8245475" cy="609574"/>
          </a:xfrm>
          <a:prstGeom prst="rect">
            <a:avLst/>
          </a:prstGeom>
        </p:spPr>
        <p:txBody>
          <a:bodyPr vert="horz" wrap="square" lIns="0" tIns="55039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spc="-20" dirty="0" smtClean="0">
                <a:solidFill>
                  <a:srgbClr val="54575A"/>
                </a:solidFill>
              </a:rPr>
              <a:t>Pozna</a:t>
            </a:r>
            <a:r>
              <a:rPr lang="pl-PL" sz="3600" spc="-20" dirty="0" smtClean="0">
                <a:solidFill>
                  <a:srgbClr val="54575A"/>
                </a:solidFill>
              </a:rPr>
              <a:t>ń</a:t>
            </a:r>
            <a:r>
              <a:rPr sz="3600" spc="-20" dirty="0" smtClean="0">
                <a:solidFill>
                  <a:srgbClr val="54575A"/>
                </a:solidFill>
              </a:rPr>
              <a:t>,</a:t>
            </a:r>
            <a:r>
              <a:rPr sz="3600" spc="-85" dirty="0" smtClean="0">
                <a:solidFill>
                  <a:srgbClr val="54575A"/>
                </a:solidFill>
              </a:rPr>
              <a:t> </a:t>
            </a:r>
            <a:r>
              <a:rPr sz="3600" spc="-15" dirty="0" smtClean="0">
                <a:solidFill>
                  <a:srgbClr val="54575A"/>
                </a:solidFill>
              </a:rPr>
              <a:t>Pol</a:t>
            </a:r>
            <a:r>
              <a:rPr lang="pl-PL" sz="3600" spc="-15" dirty="0" smtClean="0">
                <a:solidFill>
                  <a:srgbClr val="54575A"/>
                </a:solidFill>
              </a:rPr>
              <a:t>ska</a:t>
            </a:r>
            <a:endParaRPr sz="3600" dirty="0"/>
          </a:p>
        </p:txBody>
      </p:sp>
      <p:sp>
        <p:nvSpPr>
          <p:cNvPr id="6" name="object 6"/>
          <p:cNvSpPr txBox="1"/>
          <p:nvPr/>
        </p:nvSpPr>
        <p:spPr>
          <a:xfrm>
            <a:off x="482496" y="3895641"/>
            <a:ext cx="5080103" cy="2616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pl-PL" sz="1700" spc="-5" dirty="0">
                <a:cs typeface="Calibri"/>
              </a:rPr>
              <a:t>Widok z lotu ptaka na fabrykę i magazyn w </a:t>
            </a:r>
            <a:r>
              <a:rPr lang="pl-PL" sz="1700" spc="-5" dirty="0" smtClean="0">
                <a:cs typeface="Calibri"/>
              </a:rPr>
              <a:t>Poznaniu</a:t>
            </a:r>
            <a:endParaRPr lang="pl-PL" sz="1700" dirty="0"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223548" y="1140040"/>
            <a:ext cx="1818043" cy="272308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6171933" y="4393882"/>
            <a:ext cx="2733763" cy="182517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3308470" y="4393882"/>
            <a:ext cx="2762992" cy="184199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439381" y="4393882"/>
            <a:ext cx="2762993" cy="184199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8161210" y="6138001"/>
            <a:ext cx="785114" cy="51479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7087654" y="1140040"/>
            <a:ext cx="1818043" cy="272308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 txBox="1"/>
          <p:nvPr/>
        </p:nvSpPr>
        <p:spPr>
          <a:xfrm>
            <a:off x="446901" y="6331391"/>
            <a:ext cx="4750435" cy="2616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700" spc="-5" dirty="0" smtClean="0">
                <a:latin typeface="Calibri"/>
                <a:cs typeface="Calibri"/>
              </a:rPr>
              <a:t>P</a:t>
            </a:r>
            <a:r>
              <a:rPr lang="pl-PL" sz="1700" spc="-5" dirty="0" smtClean="0">
                <a:latin typeface="Calibri"/>
                <a:cs typeface="Calibri"/>
              </a:rPr>
              <a:t>rodukcja serwetek, papierowych talerzy i obrusów</a:t>
            </a:r>
            <a:endParaRPr sz="1700" dirty="0">
              <a:latin typeface="Calibri"/>
              <a:cs typeface="Calibri"/>
            </a:endParaRPr>
          </a:p>
        </p:txBody>
      </p:sp>
      <p:pic>
        <p:nvPicPr>
          <p:cNvPr id="19" name="Logotype"/>
          <p:cNvPicPr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803" y="6130802"/>
            <a:ext cx="1116000" cy="65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333740" y="6395211"/>
            <a:ext cx="61594" cy="285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" spc="-5" dirty="0">
                <a:latin typeface="Calibri"/>
                <a:cs typeface="Calibri"/>
              </a:rPr>
              <a:t>E</a:t>
            </a:r>
            <a:r>
              <a:rPr sz="100" spc="-10" dirty="0">
                <a:latin typeface="Calibri"/>
                <a:cs typeface="Calibri"/>
              </a:rPr>
              <a:t>n</a:t>
            </a:r>
            <a:r>
              <a:rPr sz="100" spc="-5" dirty="0">
                <a:latin typeface="Calibri"/>
                <a:cs typeface="Calibri"/>
              </a:rPr>
              <a:t>g</a:t>
            </a:r>
            <a:r>
              <a:rPr sz="100" dirty="0">
                <a:latin typeface="Calibri"/>
                <a:cs typeface="Calibri"/>
              </a:rPr>
              <a:t> </a:t>
            </a:r>
            <a:r>
              <a:rPr sz="100" spc="-10" dirty="0">
                <a:latin typeface="Calibri"/>
                <a:cs typeface="Calibri"/>
              </a:rPr>
              <a:t> U</a:t>
            </a:r>
            <a:r>
              <a:rPr sz="100" spc="-5" dirty="0">
                <a:latin typeface="Calibri"/>
                <a:cs typeface="Calibri"/>
              </a:rPr>
              <a:t>S</a:t>
            </a:r>
            <a:endParaRPr sz="100" dirty="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161201" y="6138001"/>
            <a:ext cx="788399" cy="5147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456891" y="1437151"/>
            <a:ext cx="4800600" cy="24003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23163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spc="-35" dirty="0">
                <a:solidFill>
                  <a:srgbClr val="54575A"/>
                </a:solidFill>
              </a:rPr>
              <a:t>Wolkenstein,</a:t>
            </a:r>
            <a:r>
              <a:rPr sz="3600" spc="-65" dirty="0">
                <a:solidFill>
                  <a:srgbClr val="54575A"/>
                </a:solidFill>
              </a:rPr>
              <a:t> </a:t>
            </a:r>
            <a:r>
              <a:rPr lang="pl-PL" sz="3600" spc="-10" dirty="0" smtClean="0">
                <a:solidFill>
                  <a:srgbClr val="54575A"/>
                </a:solidFill>
              </a:rPr>
              <a:t>Niemcy</a:t>
            </a:r>
            <a:endParaRPr sz="3600" dirty="0"/>
          </a:p>
        </p:txBody>
      </p:sp>
      <p:sp>
        <p:nvSpPr>
          <p:cNvPr id="10" name="object 10"/>
          <p:cNvSpPr txBox="1"/>
          <p:nvPr/>
        </p:nvSpPr>
        <p:spPr>
          <a:xfrm>
            <a:off x="553778" y="6267056"/>
            <a:ext cx="2799022" cy="2616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pl-PL" sz="1700" spc="-5" dirty="0" smtClean="0">
                <a:latin typeface="Calibri"/>
                <a:cs typeface="Calibri"/>
              </a:rPr>
              <a:t>Przykładowe wzory serwetek </a:t>
            </a:r>
            <a:endParaRPr sz="1700" dirty="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355799" y="1433207"/>
            <a:ext cx="3629006" cy="24002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 txBox="1"/>
          <p:nvPr/>
        </p:nvSpPr>
        <p:spPr>
          <a:xfrm>
            <a:off x="506423" y="3899661"/>
            <a:ext cx="2573655" cy="2832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700" spc="-5" dirty="0">
                <a:latin typeface="Calibri"/>
                <a:cs typeface="Calibri"/>
              </a:rPr>
              <a:t>Paper+Design </a:t>
            </a:r>
            <a:r>
              <a:rPr sz="1700" dirty="0">
                <a:latin typeface="Calibri"/>
                <a:cs typeface="Calibri"/>
              </a:rPr>
              <a:t>in</a:t>
            </a:r>
            <a:r>
              <a:rPr sz="1700" spc="-114" dirty="0">
                <a:latin typeface="Calibri"/>
                <a:cs typeface="Calibri"/>
              </a:rPr>
              <a:t> </a:t>
            </a:r>
            <a:r>
              <a:rPr sz="1700" spc="-15" dirty="0">
                <a:latin typeface="Calibri"/>
                <a:cs typeface="Calibri"/>
              </a:rPr>
              <a:t>Wolkenstein</a:t>
            </a:r>
            <a:endParaRPr sz="1700" dirty="0">
              <a:latin typeface="Calibri"/>
              <a:cs typeface="Calibri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482888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91" y="4444539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8138" y="4470781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083" y="4482888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2569" y="152400"/>
            <a:ext cx="13335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Logotype"/>
          <p:cNvPicPr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803" y="6130802"/>
            <a:ext cx="1116000" cy="65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Duni - Light green">
    <a:dk1>
      <a:sysClr val="windowText" lastClr="000000"/>
    </a:dk1>
    <a:lt1>
      <a:sysClr val="window" lastClr="FFFFFF"/>
    </a:lt1>
    <a:dk2>
      <a:srgbClr val="54575A"/>
    </a:dk2>
    <a:lt2>
      <a:srgbClr val="B0B25D"/>
    </a:lt2>
    <a:accent1>
      <a:srgbClr val="000099"/>
    </a:accent1>
    <a:accent2>
      <a:srgbClr val="513628"/>
    </a:accent2>
    <a:accent3>
      <a:srgbClr val="DD3F4C"/>
    </a:accent3>
    <a:accent4>
      <a:srgbClr val="F69400"/>
    </a:accent4>
    <a:accent5>
      <a:srgbClr val="006647"/>
    </a:accent5>
    <a:accent6>
      <a:srgbClr val="54575A"/>
    </a:accent6>
    <a:hlink>
      <a:srgbClr val="000000"/>
    </a:hlink>
    <a:folHlink>
      <a:srgbClr val="0000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431</TotalTime>
  <Words>1780</Words>
  <Application>Microsoft Office PowerPoint</Application>
  <PresentationFormat>On-screen Show (4:3)</PresentationFormat>
  <Paragraphs>8801</Paragraphs>
  <Slides>59</Slides>
  <Notes>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1" baseType="lpstr">
      <vt:lpstr>Office Theme</vt:lpstr>
      <vt:lpstr>think-cell Slide</vt:lpstr>
      <vt:lpstr>Prezentacja firmowa</vt:lpstr>
      <vt:lpstr>Wizja </vt:lpstr>
      <vt:lpstr>O Nas</vt:lpstr>
      <vt:lpstr>Duni na świecie</vt:lpstr>
      <vt:lpstr>Integracja vertykalna</vt:lpstr>
      <vt:lpstr>Skåpafors, Szwecja</vt:lpstr>
      <vt:lpstr>Bramsche, Niemcy</vt:lpstr>
      <vt:lpstr>Poznań, Polska</vt:lpstr>
      <vt:lpstr>Wolkenstein, Niemcy</vt:lpstr>
      <vt:lpstr>Nasze produkty  i klienci</vt:lpstr>
      <vt:lpstr>Innowacyjny lider w branży</vt:lpstr>
      <vt:lpstr>BAWMY SIĘ JEDZENIEM</vt:lpstr>
      <vt:lpstr>PowerPoint Presentation</vt:lpstr>
      <vt:lpstr>MANIFEST MARKI DUNI</vt:lpstr>
      <vt:lpstr>PowerPoint Presentation</vt:lpstr>
      <vt:lpstr>CO WNOSIMY  NA STÓŁ</vt:lpstr>
      <vt:lpstr>Objective and assignment</vt:lpstr>
      <vt:lpstr>PowerPoint Presentation</vt:lpstr>
      <vt:lpstr>PowerPoint Presentation</vt:lpstr>
      <vt:lpstr>PowerPoint Presentation</vt:lpstr>
      <vt:lpstr>PowerPoint Presentation</vt:lpstr>
      <vt:lpstr>CHWILE Z GOODFOODMOOD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Dumny sponsor konkursu Bocuse d’Or i organizacji   Min stora dag</vt:lpstr>
      <vt:lpstr>Buduj swoją markę z Duni</vt:lpstr>
      <vt:lpstr>PowerPoint Presentation</vt:lpstr>
      <vt:lpstr>Nasz CEO o naszej  Blue Mission    ”Dla nas w Duni, innowacja, jakość i bezpieczeństwo oraz standardy środowiskowe są równie ważne.   Naszą ambicją jest zawsze dostarczać  goodfoodmood® do każdego spotkania przy stole.”    Thomas Gustafsson </vt:lpstr>
      <vt:lpstr>Cele na 2020</vt:lpstr>
      <vt:lpstr>Serwetki, obrusy &amp;  świece</vt:lpstr>
      <vt:lpstr>Duni ecoecho™</vt:lpstr>
      <vt:lpstr>Kodeks postępowania </vt:lpstr>
      <vt:lpstr>Obszary działalności</vt:lpstr>
      <vt:lpstr>Sprzedaż netto w poszczególnych grupach 2015</vt:lpstr>
      <vt:lpstr>Sprzedaż netto z podziałem na regiony 2015</vt:lpstr>
      <vt:lpstr>Ekspansja poza Europą</vt:lpstr>
      <vt:lpstr>Obszary działania Table Top</vt:lpstr>
      <vt:lpstr>Obszary działania Meal Service</vt:lpstr>
      <vt:lpstr>Unikalne bezpośrednie podejście do klienta </vt:lpstr>
      <vt:lpstr>Obszary działania Consumer</vt:lpstr>
      <vt:lpstr>Grupa Paper+ Design w ramach Consumer</vt:lpstr>
      <vt:lpstr>Dystrybutorzy Consumer</vt:lpstr>
      <vt:lpstr>Obszary działania Nowych Rynków</vt:lpstr>
      <vt:lpstr>Klienci Nowych Rynków</vt:lpstr>
      <vt:lpstr>Obszary działania Materiałów &amp;  Usług </vt:lpstr>
      <vt:lpstr>PowerPoint Presentation</vt:lpstr>
      <vt:lpstr>PowerPoint Presentation</vt:lpstr>
      <vt:lpstr>PowerPoint Presentation</vt:lpstr>
      <vt:lpstr>- Współpraca ze znanymi europejskimi projektantami                                    Lisbet &amp; Gocken Jobs 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Lorem ipsum</dc:title>
  <dc:creator>Rabarber</dc:creator>
  <cp:lastModifiedBy>Klosinski, Pawel</cp:lastModifiedBy>
  <cp:revision>128</cp:revision>
  <dcterms:created xsi:type="dcterms:W3CDTF">2016-04-22T10:47:33Z</dcterms:created>
  <dcterms:modified xsi:type="dcterms:W3CDTF">2016-06-30T12:16:19Z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2015-08-13T00:00:00Z</vt:filetime>
  </property>
  <property fmtid="{D5CDD505-2E9C-101B-9397-08002B2CF9AE}" pid="3" name="Creator">
    <vt:lpwstr>Acrobat PDFMaker 10.1 for PowerPoint</vt:lpwstr>
  </property>
  <property fmtid="{D5CDD505-2E9C-101B-9397-08002B2CF9AE}" pid="4" name="LastSaved">
    <vt:filetime>2016-04-22T00:00:00Z</vt:filetime>
  </property>
</Properties>
</file>